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Poppins" panose="00000500000000000000" pitchFamily="2" charset="0"/>
      <p:regular r:id="rId10"/>
      <p:bold r:id="rId11"/>
      <p:italic r:id="rId12"/>
      <p:boldItalic r:id="rId13"/>
    </p:embeddedFont>
    <p:embeddedFont>
      <p:font typeface="Poppins Bold" panose="00000800000000000000" charset="0"/>
      <p:regular r:id="rId14"/>
      <p:bold r:id="rId15"/>
    </p:embeddedFont>
    <p:embeddedFont>
      <p:font typeface="Poppins Semi-Bold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179116-B4A2-6268-D809-998099C8E5E0}" v="93" dt="2024-01-17T15:56:25.225"/>
    <p1510:client id="{51AC9CE1-3B1E-F452-6292-EE85A836CEAB}" v="1" dt="2024-01-17T14:51:13.926"/>
    <p1510:client id="{74AE6291-6613-A180-4AD9-68965740144E}" v="6" dt="2024-01-15T19:40:05.0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59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0.png"/><Relationship Id="rId7" Type="http://schemas.openxmlformats.org/officeDocument/2006/relationships/image" Target="../media/image15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svg"/><Relationship Id="rId5" Type="http://schemas.openxmlformats.org/officeDocument/2006/relationships/image" Target="../media/image13.sv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1.jpe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2.png"/><Relationship Id="rId7" Type="http://schemas.openxmlformats.org/officeDocument/2006/relationships/image" Target="../media/image28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3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2.pn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9.jpeg"/><Relationship Id="rId4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0.jpe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2.pn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31.jpeg"/><Relationship Id="rId4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5.svg"/><Relationship Id="rId18" Type="http://schemas.openxmlformats.org/officeDocument/2006/relationships/image" Target="../media/image10.png"/><Relationship Id="rId3" Type="http://schemas.openxmlformats.org/officeDocument/2006/relationships/image" Target="../media/image33.png"/><Relationship Id="rId7" Type="http://schemas.openxmlformats.org/officeDocument/2006/relationships/image" Target="../media/image17.svg"/><Relationship Id="rId12" Type="http://schemas.openxmlformats.org/officeDocument/2006/relationships/image" Target="../media/image4.png"/><Relationship Id="rId17" Type="http://schemas.openxmlformats.org/officeDocument/2006/relationships/image" Target="../media/image9.svg"/><Relationship Id="rId2" Type="http://schemas.openxmlformats.org/officeDocument/2006/relationships/image" Target="../media/image32.jpe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3.svg"/><Relationship Id="rId5" Type="http://schemas.openxmlformats.org/officeDocument/2006/relationships/image" Target="../media/image15.svg"/><Relationship Id="rId15" Type="http://schemas.openxmlformats.org/officeDocument/2006/relationships/image" Target="../media/image7.svg"/><Relationship Id="rId10" Type="http://schemas.openxmlformats.org/officeDocument/2006/relationships/image" Target="../media/image2.png"/><Relationship Id="rId4" Type="http://schemas.openxmlformats.org/officeDocument/2006/relationships/image" Target="../media/image14.png"/><Relationship Id="rId9" Type="http://schemas.openxmlformats.org/officeDocument/2006/relationships/image" Target="../media/image19.svg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160644" y="-56321"/>
            <a:ext cx="13618118" cy="7660192"/>
            <a:chOff x="0" y="0"/>
            <a:chExt cx="6089457" cy="34253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3425320"/>
                  </a:moveTo>
                  <a:lnTo>
                    <a:pt x="0" y="0"/>
                  </a:lnTo>
                  <a:lnTo>
                    <a:pt x="6089457" y="0"/>
                  </a:lnTo>
                  <a:cubicBezTo>
                    <a:pt x="4059638" y="1141773"/>
                    <a:pt x="2029819" y="2283546"/>
                    <a:pt x="0" y="3425320"/>
                  </a:cubicBezTo>
                  <a:close/>
                </a:path>
              </a:pathLst>
            </a:custGeom>
            <a:solidFill>
              <a:srgbClr val="64D6D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3425320"/>
                  </a:moveTo>
                  <a:lnTo>
                    <a:pt x="0" y="0"/>
                  </a:lnTo>
                  <a:lnTo>
                    <a:pt x="6089457" y="0"/>
                  </a:lnTo>
                  <a:cubicBezTo>
                    <a:pt x="4059638" y="1141773"/>
                    <a:pt x="2029819" y="2283546"/>
                    <a:pt x="0" y="3425320"/>
                  </a:cubicBezTo>
                  <a:close/>
                </a:path>
              </a:pathLst>
            </a:custGeom>
            <a:blipFill>
              <a:blip r:embed="rId2"/>
              <a:stretch>
                <a:fillRect l="-35913" t="-11463" b="-49518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5" name="Group 5"/>
          <p:cNvGrpSpPr/>
          <p:nvPr/>
        </p:nvGrpSpPr>
        <p:grpSpPr>
          <a:xfrm rot="-1660488">
            <a:off x="-1093552" y="5674008"/>
            <a:ext cx="8282376" cy="404757"/>
            <a:chOff x="0" y="0"/>
            <a:chExt cx="2181367" cy="1066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81366" cy="106603"/>
            </a:xfrm>
            <a:custGeom>
              <a:avLst/>
              <a:gdLst/>
              <a:ahLst/>
              <a:cxnLst/>
              <a:rect l="l" t="t" r="r" b="b"/>
              <a:pathLst>
                <a:path w="2181366" h="106603">
                  <a:moveTo>
                    <a:pt x="0" y="0"/>
                  </a:moveTo>
                  <a:lnTo>
                    <a:pt x="2181366" y="0"/>
                  </a:lnTo>
                  <a:lnTo>
                    <a:pt x="2181366" y="106603"/>
                  </a:lnTo>
                  <a:lnTo>
                    <a:pt x="0" y="106603"/>
                  </a:lnTo>
                  <a:close/>
                </a:path>
              </a:pathLst>
            </a:custGeom>
            <a:solidFill>
              <a:srgbClr val="0A436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181367" cy="125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1747322">
            <a:off x="6816501" y="1357353"/>
            <a:ext cx="8282376" cy="111180"/>
            <a:chOff x="0" y="0"/>
            <a:chExt cx="2181367" cy="2928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81366" cy="29282"/>
            </a:xfrm>
            <a:custGeom>
              <a:avLst/>
              <a:gdLst/>
              <a:ahLst/>
              <a:cxnLst/>
              <a:rect l="l" t="t" r="r" b="b"/>
              <a:pathLst>
                <a:path w="2181366" h="29282">
                  <a:moveTo>
                    <a:pt x="0" y="0"/>
                  </a:moveTo>
                  <a:lnTo>
                    <a:pt x="2181366" y="0"/>
                  </a:lnTo>
                  <a:lnTo>
                    <a:pt x="2181366" y="29282"/>
                  </a:lnTo>
                  <a:lnTo>
                    <a:pt x="0" y="29282"/>
                  </a:lnTo>
                  <a:close/>
                </a:path>
              </a:pathLst>
            </a:custGeom>
            <a:solidFill>
              <a:srgbClr val="0A436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2181367" cy="483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4869361" y="8684418"/>
            <a:ext cx="2764687" cy="799894"/>
            <a:chOff x="0" y="0"/>
            <a:chExt cx="3686249" cy="106652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30797" cy="1027049"/>
            </a:xfrm>
            <a:custGeom>
              <a:avLst/>
              <a:gdLst/>
              <a:ahLst/>
              <a:cxnLst/>
              <a:rect l="l" t="t" r="r" b="b"/>
              <a:pathLst>
                <a:path w="1030797" h="1027049">
                  <a:moveTo>
                    <a:pt x="0" y="0"/>
                  </a:moveTo>
                  <a:lnTo>
                    <a:pt x="1030797" y="0"/>
                  </a:lnTo>
                  <a:lnTo>
                    <a:pt x="1030797" y="1027049"/>
                  </a:lnTo>
                  <a:lnTo>
                    <a:pt x="0" y="1027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1293706" y="1598"/>
              <a:ext cx="1064927" cy="1064927"/>
            </a:xfrm>
            <a:custGeom>
              <a:avLst/>
              <a:gdLst/>
              <a:ahLst/>
              <a:cxnLst/>
              <a:rect l="l" t="t" r="r" b="b"/>
              <a:pathLst>
                <a:path w="1064927" h="1064927">
                  <a:moveTo>
                    <a:pt x="0" y="0"/>
                  </a:moveTo>
                  <a:lnTo>
                    <a:pt x="1064927" y="0"/>
                  </a:lnTo>
                  <a:lnTo>
                    <a:pt x="1064927" y="1064927"/>
                  </a:lnTo>
                  <a:lnTo>
                    <a:pt x="0" y="1064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2660798" y="1598"/>
              <a:ext cx="1025451" cy="1025451"/>
            </a:xfrm>
            <a:custGeom>
              <a:avLst/>
              <a:gdLst/>
              <a:ahLst/>
              <a:cxnLst/>
              <a:rect l="l" t="t" r="r" b="b"/>
              <a:pathLst>
                <a:path w="1025451" h="1025451">
                  <a:moveTo>
                    <a:pt x="0" y="0"/>
                  </a:moveTo>
                  <a:lnTo>
                    <a:pt x="1025451" y="0"/>
                  </a:lnTo>
                  <a:lnTo>
                    <a:pt x="1025451" y="1025451"/>
                  </a:lnTo>
                  <a:lnTo>
                    <a:pt x="0" y="10254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5" name="Freeform 15"/>
          <p:cNvSpPr/>
          <p:nvPr/>
        </p:nvSpPr>
        <p:spPr>
          <a:xfrm>
            <a:off x="13068769" y="7707949"/>
            <a:ext cx="1098699" cy="976468"/>
          </a:xfrm>
          <a:custGeom>
            <a:avLst/>
            <a:gdLst/>
            <a:ahLst/>
            <a:cxnLst/>
            <a:rect l="l" t="t" r="r" b="b"/>
            <a:pathLst>
              <a:path w="1098699" h="976468">
                <a:moveTo>
                  <a:pt x="0" y="0"/>
                </a:moveTo>
                <a:lnTo>
                  <a:pt x="1098699" y="0"/>
                </a:lnTo>
                <a:lnTo>
                  <a:pt x="1098699" y="976469"/>
                </a:lnTo>
                <a:lnTo>
                  <a:pt x="0" y="97646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6" name="Group 16"/>
          <p:cNvGrpSpPr/>
          <p:nvPr/>
        </p:nvGrpSpPr>
        <p:grpSpPr>
          <a:xfrm>
            <a:off x="4610100" y="8037355"/>
            <a:ext cx="4076630" cy="1294126"/>
            <a:chOff x="0" y="0"/>
            <a:chExt cx="973034" cy="30889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73034" cy="308890"/>
            </a:xfrm>
            <a:custGeom>
              <a:avLst/>
              <a:gdLst/>
              <a:ahLst/>
              <a:cxnLst/>
              <a:rect l="l" t="t" r="r" b="b"/>
              <a:pathLst>
                <a:path w="973034" h="308890">
                  <a:moveTo>
                    <a:pt x="34184" y="0"/>
                  </a:moveTo>
                  <a:lnTo>
                    <a:pt x="938851" y="0"/>
                  </a:lnTo>
                  <a:cubicBezTo>
                    <a:pt x="957730" y="0"/>
                    <a:pt x="973034" y="15305"/>
                    <a:pt x="973034" y="34184"/>
                  </a:cubicBezTo>
                  <a:lnTo>
                    <a:pt x="973034" y="274706"/>
                  </a:lnTo>
                  <a:cubicBezTo>
                    <a:pt x="973034" y="283772"/>
                    <a:pt x="969433" y="292467"/>
                    <a:pt x="963022" y="298877"/>
                  </a:cubicBezTo>
                  <a:cubicBezTo>
                    <a:pt x="956611" y="305288"/>
                    <a:pt x="947917" y="308890"/>
                    <a:pt x="938851" y="308890"/>
                  </a:cubicBezTo>
                  <a:lnTo>
                    <a:pt x="34184" y="308890"/>
                  </a:lnTo>
                  <a:cubicBezTo>
                    <a:pt x="25118" y="308890"/>
                    <a:pt x="16423" y="305288"/>
                    <a:pt x="10012" y="298877"/>
                  </a:cubicBezTo>
                  <a:cubicBezTo>
                    <a:pt x="3601" y="292467"/>
                    <a:pt x="0" y="283772"/>
                    <a:pt x="0" y="274706"/>
                  </a:cubicBezTo>
                  <a:lnTo>
                    <a:pt x="0" y="34184"/>
                  </a:lnTo>
                  <a:cubicBezTo>
                    <a:pt x="0" y="25118"/>
                    <a:pt x="3601" y="16423"/>
                    <a:pt x="10012" y="10012"/>
                  </a:cubicBezTo>
                  <a:cubicBezTo>
                    <a:pt x="16423" y="3601"/>
                    <a:pt x="25118" y="0"/>
                    <a:pt x="34184" y="0"/>
                  </a:cubicBezTo>
                  <a:close/>
                </a:path>
              </a:pathLst>
            </a:custGeom>
            <a:solidFill>
              <a:srgbClr val="0A436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66675"/>
              <a:ext cx="973034" cy="375565"/>
            </a:xfrm>
            <a:prstGeom prst="rect">
              <a:avLst/>
            </a:prstGeom>
          </p:spPr>
          <p:txBody>
            <a:bodyPr lIns="56055" tIns="56055" rIns="56055" bIns="56055" rtlCol="0" anchor="ctr"/>
            <a:lstStyle/>
            <a:p>
              <a:pPr algn="just">
                <a:lnSpc>
                  <a:spcPts val="4549"/>
                </a:lnSpc>
              </a:pPr>
              <a:r>
                <a:rPr lang="en-US" sz="3499">
                  <a:solidFill>
                    <a:srgbClr val="FFFFFF"/>
                  </a:solidFill>
                  <a:latin typeface="Poppins"/>
                </a:rPr>
                <a:t> Harpreet Saund</a:t>
              </a:r>
            </a:p>
            <a:p>
              <a:pPr algn="just">
                <a:lnSpc>
                  <a:spcPts val="3120"/>
                </a:lnSpc>
              </a:pPr>
              <a:r>
                <a:rPr lang="en-US" sz="2400">
                  <a:solidFill>
                    <a:srgbClr val="FFFFFF"/>
                  </a:solidFill>
                  <a:latin typeface="Poppins"/>
                </a:rPr>
                <a:t> January 2024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13830300" y="854866"/>
            <a:ext cx="3181926" cy="1885002"/>
          </a:xfrm>
          <a:custGeom>
            <a:avLst/>
            <a:gdLst/>
            <a:ahLst/>
            <a:cxnLst/>
            <a:rect l="l" t="t" r="r" b="b"/>
            <a:pathLst>
              <a:path w="3181926" h="1885002">
                <a:moveTo>
                  <a:pt x="0" y="0"/>
                </a:moveTo>
                <a:lnTo>
                  <a:pt x="3181926" y="0"/>
                </a:lnTo>
                <a:lnTo>
                  <a:pt x="3181926" y="1885002"/>
                </a:lnTo>
                <a:lnTo>
                  <a:pt x="0" y="188500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2664" r="-266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TextBox 20"/>
          <p:cNvSpPr txBox="1"/>
          <p:nvPr/>
        </p:nvSpPr>
        <p:spPr>
          <a:xfrm>
            <a:off x="13381079" y="7844581"/>
            <a:ext cx="5236403" cy="542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2"/>
              </a:lnSpc>
            </a:pPr>
            <a:r>
              <a:rPr lang="en-US" sz="3002">
                <a:solidFill>
                  <a:srgbClr val="0A4361"/>
                </a:solidFill>
                <a:latin typeface="Poppins Bold"/>
              </a:rPr>
              <a:t>rlksolicitors.com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610100" y="5848140"/>
            <a:ext cx="6474633" cy="2082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680"/>
              </a:lnSpc>
            </a:pPr>
            <a:r>
              <a:rPr lang="en-US" sz="8000" dirty="0">
                <a:solidFill>
                  <a:srgbClr val="0A4361"/>
                </a:solidFill>
                <a:latin typeface="Poppins"/>
              </a:rPr>
              <a:t>Family and Divorce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BA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1351" y="-514693"/>
            <a:ext cx="20217665" cy="10839793"/>
            <a:chOff x="0" y="0"/>
            <a:chExt cx="5324817" cy="28549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324817" cy="2854925"/>
            </a:xfrm>
            <a:custGeom>
              <a:avLst/>
              <a:gdLst/>
              <a:ahLst/>
              <a:cxnLst/>
              <a:rect l="l" t="t" r="r" b="b"/>
              <a:pathLst>
                <a:path w="5324817" h="2854925">
                  <a:moveTo>
                    <a:pt x="0" y="0"/>
                  </a:moveTo>
                  <a:lnTo>
                    <a:pt x="5324817" y="0"/>
                  </a:lnTo>
                  <a:lnTo>
                    <a:pt x="5324817" y="2854925"/>
                  </a:lnTo>
                  <a:lnTo>
                    <a:pt x="0" y="28549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324817" cy="2893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025844" y="817619"/>
            <a:ext cx="6233456" cy="8699270"/>
            <a:chOff x="0" y="0"/>
            <a:chExt cx="8311274" cy="11599026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/>
            <a:srcRect l="32309" r="32309" b="412"/>
            <a:stretch>
              <a:fillRect/>
            </a:stretch>
          </p:blipFill>
          <p:spPr>
            <a:xfrm>
              <a:off x="0" y="0"/>
              <a:ext cx="8311274" cy="11599026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1193800" y="3600097"/>
            <a:ext cx="6756400" cy="5444384"/>
            <a:chOff x="0" y="0"/>
            <a:chExt cx="1779463" cy="143391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779463" cy="1433912"/>
            </a:xfrm>
            <a:custGeom>
              <a:avLst/>
              <a:gdLst/>
              <a:ahLst/>
              <a:cxnLst/>
              <a:rect l="l" t="t" r="r" b="b"/>
              <a:pathLst>
                <a:path w="1779463" h="1433912">
                  <a:moveTo>
                    <a:pt x="0" y="0"/>
                  </a:moveTo>
                  <a:lnTo>
                    <a:pt x="1779463" y="0"/>
                  </a:lnTo>
                  <a:lnTo>
                    <a:pt x="1779463" y="1433912"/>
                  </a:lnTo>
                  <a:lnTo>
                    <a:pt x="0" y="1433912"/>
                  </a:lnTo>
                  <a:close/>
                </a:path>
              </a:pathLst>
            </a:custGeom>
            <a:solidFill>
              <a:srgbClr val="44BABC">
                <a:alpha val="74902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779463" cy="14720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973713" y="4387747"/>
            <a:ext cx="5196574" cy="1818431"/>
            <a:chOff x="0" y="0"/>
            <a:chExt cx="6928766" cy="2424575"/>
          </a:xfrm>
        </p:grpSpPr>
        <p:sp>
          <p:nvSpPr>
            <p:cNvPr id="11" name="TextBox 11"/>
            <p:cNvSpPr txBox="1"/>
            <p:nvPr/>
          </p:nvSpPr>
          <p:spPr>
            <a:xfrm>
              <a:off x="0" y="896341"/>
              <a:ext cx="6928766" cy="15282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319"/>
                </a:lnSpc>
              </a:pPr>
              <a:r>
                <a:rPr lang="en-US" sz="3799" dirty="0">
                  <a:solidFill>
                    <a:srgbClr val="0A4361"/>
                  </a:solidFill>
                  <a:latin typeface="Poppins Semi-Bold"/>
                </a:rPr>
                <a:t>Head of Family</a:t>
              </a:r>
            </a:p>
            <a:p>
              <a:pPr algn="ctr">
                <a:lnSpc>
                  <a:spcPts val="3779"/>
                </a:lnSpc>
              </a:pPr>
              <a:r>
                <a:rPr lang="en-US" sz="2699" dirty="0">
                  <a:solidFill>
                    <a:srgbClr val="0A4361"/>
                  </a:solidFill>
                  <a:latin typeface="Poppins"/>
                </a:rPr>
                <a:t>Chartered Legal Executive</a:t>
              </a:r>
              <a:r>
                <a:rPr lang="en-US" sz="2699" dirty="0">
                  <a:solidFill>
                    <a:srgbClr val="000000"/>
                  </a:solidFill>
                  <a:latin typeface="Poppins"/>
                </a:rPr>
                <a:t> 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33350"/>
              <a:ext cx="6928766" cy="10790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579"/>
                </a:lnSpc>
              </a:pPr>
              <a:r>
                <a:rPr lang="en-US" sz="4699">
                  <a:solidFill>
                    <a:srgbClr val="0A4361"/>
                  </a:solidFill>
                  <a:latin typeface="Poppins Bold"/>
                </a:rPr>
                <a:t>Harpreet Saund 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3082461" y="1465864"/>
            <a:ext cx="2911939" cy="1725060"/>
          </a:xfrm>
          <a:custGeom>
            <a:avLst/>
            <a:gdLst/>
            <a:ahLst/>
            <a:cxnLst/>
            <a:rect l="l" t="t" r="r" b="b"/>
            <a:pathLst>
              <a:path w="2911939" h="1725060">
                <a:moveTo>
                  <a:pt x="0" y="0"/>
                </a:moveTo>
                <a:lnTo>
                  <a:pt x="2911939" y="0"/>
                </a:lnTo>
                <a:lnTo>
                  <a:pt x="2911939" y="1725059"/>
                </a:lnTo>
                <a:lnTo>
                  <a:pt x="0" y="17250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664" r="-266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 rot="-10800000">
            <a:off x="-305814" y="-323115"/>
            <a:ext cx="8744064" cy="2511931"/>
          </a:xfrm>
          <a:custGeom>
            <a:avLst/>
            <a:gdLst/>
            <a:ahLst/>
            <a:cxnLst/>
            <a:rect l="l" t="t" r="r" b="b"/>
            <a:pathLst>
              <a:path w="8744064" h="2511931">
                <a:moveTo>
                  <a:pt x="0" y="0"/>
                </a:moveTo>
                <a:lnTo>
                  <a:pt x="8744064" y="0"/>
                </a:lnTo>
                <a:lnTo>
                  <a:pt x="8744064" y="2511931"/>
                </a:lnTo>
                <a:lnTo>
                  <a:pt x="0" y="25119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5" name="Group 15"/>
          <p:cNvGrpSpPr/>
          <p:nvPr/>
        </p:nvGrpSpPr>
        <p:grpSpPr>
          <a:xfrm>
            <a:off x="2178158" y="6706532"/>
            <a:ext cx="8396239" cy="1773202"/>
            <a:chOff x="0" y="0"/>
            <a:chExt cx="11194986" cy="2364270"/>
          </a:xfrm>
        </p:grpSpPr>
        <p:sp>
          <p:nvSpPr>
            <p:cNvPr id="16" name="Freeform 16"/>
            <p:cNvSpPr/>
            <p:nvPr/>
          </p:nvSpPr>
          <p:spPr>
            <a:xfrm>
              <a:off x="0" y="1690123"/>
              <a:ext cx="674147" cy="674147"/>
            </a:xfrm>
            <a:custGeom>
              <a:avLst/>
              <a:gdLst/>
              <a:ahLst/>
              <a:cxnLst/>
              <a:rect l="l" t="t" r="r" b="b"/>
              <a:pathLst>
                <a:path w="674147" h="674147">
                  <a:moveTo>
                    <a:pt x="0" y="0"/>
                  </a:moveTo>
                  <a:lnTo>
                    <a:pt x="674147" y="0"/>
                  </a:lnTo>
                  <a:lnTo>
                    <a:pt x="674147" y="674147"/>
                  </a:lnTo>
                  <a:lnTo>
                    <a:pt x="0" y="6741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0" y="849171"/>
              <a:ext cx="674147" cy="674147"/>
            </a:xfrm>
            <a:custGeom>
              <a:avLst/>
              <a:gdLst/>
              <a:ahLst/>
              <a:cxnLst/>
              <a:rect l="l" t="t" r="r" b="b"/>
              <a:pathLst>
                <a:path w="674147" h="674147">
                  <a:moveTo>
                    <a:pt x="0" y="0"/>
                  </a:moveTo>
                  <a:lnTo>
                    <a:pt x="674147" y="0"/>
                  </a:lnTo>
                  <a:lnTo>
                    <a:pt x="674147" y="674147"/>
                  </a:lnTo>
                  <a:lnTo>
                    <a:pt x="0" y="6741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0" y="0"/>
              <a:ext cx="674147" cy="674147"/>
            </a:xfrm>
            <a:custGeom>
              <a:avLst/>
              <a:gdLst/>
              <a:ahLst/>
              <a:cxnLst/>
              <a:rect l="l" t="t" r="r" b="b"/>
              <a:pathLst>
                <a:path w="674147" h="674147">
                  <a:moveTo>
                    <a:pt x="0" y="0"/>
                  </a:moveTo>
                  <a:lnTo>
                    <a:pt x="674147" y="0"/>
                  </a:lnTo>
                  <a:lnTo>
                    <a:pt x="674147" y="674147"/>
                  </a:lnTo>
                  <a:lnTo>
                    <a:pt x="0" y="6741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937347" y="763446"/>
              <a:ext cx="10257639" cy="627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20"/>
                </a:lnSpc>
              </a:pPr>
              <a:r>
                <a:rPr lang="en-US" sz="2728">
                  <a:solidFill>
                    <a:srgbClr val="0A4361"/>
                  </a:solidFill>
                  <a:latin typeface="Poppins"/>
                </a:rPr>
                <a:t>hsaund@rlksolicitors.com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937347" y="1621844"/>
              <a:ext cx="7061583" cy="627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20"/>
                </a:lnSpc>
              </a:pPr>
              <a:r>
                <a:rPr lang="en-US" sz="2700" dirty="0">
                  <a:solidFill>
                    <a:srgbClr val="0A4361"/>
                  </a:solidFill>
                  <a:latin typeface="Poppins"/>
                  <a:cs typeface="Poppins"/>
                </a:rPr>
                <a:t>Birmingham </a:t>
              </a:r>
              <a:endParaRPr lang="en-US" sz="2728" dirty="0">
                <a:solidFill>
                  <a:srgbClr val="0A4361"/>
                </a:solidFill>
                <a:latin typeface="Poppins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937347" y="-58601"/>
              <a:ext cx="4151721" cy="627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20"/>
                </a:lnSpc>
              </a:pPr>
              <a:r>
                <a:rPr lang="en-US" sz="2728">
                  <a:solidFill>
                    <a:srgbClr val="0A4361"/>
                  </a:solidFill>
                  <a:latin typeface="Poppins"/>
                </a:rPr>
                <a:t>0121 450 7800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DE436FF6-2BC8-540C-0438-E4FC853E9BB2}"/>
              </a:ext>
            </a:extLst>
          </p:cNvPr>
          <p:cNvSpPr txBox="1"/>
          <p:nvPr/>
        </p:nvSpPr>
        <p:spPr>
          <a:xfrm>
            <a:off x="-561302" y="3758379"/>
            <a:ext cx="10162902" cy="5224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dirty="0">
                <a:solidFill>
                  <a:srgbClr val="0A4361"/>
                </a:solidFill>
                <a:latin typeface="Poppins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Poppins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 rot="-10800000">
            <a:off x="0" y="0"/>
            <a:ext cx="10416554" cy="10416554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 flipV="1">
              <a:off x="-95377" y="-95377"/>
              <a:ext cx="6540754" cy="6540754"/>
            </a:xfrm>
            <a:custGeom>
              <a:avLst/>
              <a:gdLst/>
              <a:ahLst/>
              <a:cxnLst/>
              <a:rect l="l" t="t" r="r" b="b"/>
              <a:pathLst>
                <a:path w="6540754" h="6540754">
                  <a:moveTo>
                    <a:pt x="6540754" y="6540754"/>
                  </a:moveTo>
                  <a:lnTo>
                    <a:pt x="0" y="0"/>
                  </a:lnTo>
                  <a:lnTo>
                    <a:pt x="6540754" y="0"/>
                  </a:lnTo>
                  <a:close/>
                </a:path>
              </a:pathLst>
            </a:custGeom>
            <a:blipFill>
              <a:blip r:embed="rId3"/>
              <a:stretch>
                <a:fillRect l="-19490" t="-6910" r="-40674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891622" y="2925355"/>
            <a:ext cx="8070733" cy="855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40"/>
              </a:lnSpc>
              <a:spcBef>
                <a:spcPct val="0"/>
              </a:spcBef>
            </a:pPr>
            <a:r>
              <a:rPr lang="en-US" sz="6000" spc="210">
                <a:solidFill>
                  <a:srgbClr val="0A4361"/>
                </a:solidFill>
                <a:latin typeface="Poppins"/>
              </a:rPr>
              <a:t>Topics for today</a:t>
            </a:r>
          </a:p>
        </p:txBody>
      </p:sp>
      <p:sp>
        <p:nvSpPr>
          <p:cNvPr id="6" name="Freeform 6"/>
          <p:cNvSpPr/>
          <p:nvPr/>
        </p:nvSpPr>
        <p:spPr>
          <a:xfrm rot="-10800000" flipH="1">
            <a:off x="11475254" y="-364284"/>
            <a:ext cx="6812746" cy="1957116"/>
          </a:xfrm>
          <a:custGeom>
            <a:avLst/>
            <a:gdLst/>
            <a:ahLst/>
            <a:cxnLst/>
            <a:rect l="l" t="t" r="r" b="b"/>
            <a:pathLst>
              <a:path w="6812746" h="1957116">
                <a:moveTo>
                  <a:pt x="6812746" y="0"/>
                </a:moveTo>
                <a:lnTo>
                  <a:pt x="0" y="0"/>
                </a:lnTo>
                <a:lnTo>
                  <a:pt x="0" y="1957116"/>
                </a:lnTo>
                <a:lnTo>
                  <a:pt x="6812746" y="1957116"/>
                </a:lnTo>
                <a:lnTo>
                  <a:pt x="681274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7" name="Group 7"/>
          <p:cNvGrpSpPr/>
          <p:nvPr/>
        </p:nvGrpSpPr>
        <p:grpSpPr>
          <a:xfrm rot="8100000">
            <a:off x="5145657" y="826322"/>
            <a:ext cx="8282376" cy="404757"/>
            <a:chOff x="0" y="0"/>
            <a:chExt cx="2181367" cy="10660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81366" cy="106603"/>
            </a:xfrm>
            <a:custGeom>
              <a:avLst/>
              <a:gdLst/>
              <a:ahLst/>
              <a:cxnLst/>
              <a:rect l="l" t="t" r="r" b="b"/>
              <a:pathLst>
                <a:path w="2181366" h="106603">
                  <a:moveTo>
                    <a:pt x="0" y="0"/>
                  </a:moveTo>
                  <a:lnTo>
                    <a:pt x="2181366" y="0"/>
                  </a:lnTo>
                  <a:lnTo>
                    <a:pt x="2181366" y="106603"/>
                  </a:lnTo>
                  <a:lnTo>
                    <a:pt x="0" y="106603"/>
                  </a:lnTo>
                  <a:close/>
                </a:path>
              </a:pathLst>
            </a:custGeom>
            <a:solidFill>
              <a:srgbClr val="44BAB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2181367" cy="125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8100000">
            <a:off x="-1220188" y="7265522"/>
            <a:ext cx="8282376" cy="260991"/>
            <a:chOff x="0" y="0"/>
            <a:chExt cx="2181367" cy="6873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366" cy="68738"/>
            </a:xfrm>
            <a:custGeom>
              <a:avLst/>
              <a:gdLst/>
              <a:ahLst/>
              <a:cxnLst/>
              <a:rect l="l" t="t" r="r" b="b"/>
              <a:pathLst>
                <a:path w="2181366" h="68738">
                  <a:moveTo>
                    <a:pt x="0" y="0"/>
                  </a:moveTo>
                  <a:lnTo>
                    <a:pt x="2181366" y="0"/>
                  </a:lnTo>
                  <a:lnTo>
                    <a:pt x="2181366" y="68738"/>
                  </a:lnTo>
                  <a:lnTo>
                    <a:pt x="0" y="68738"/>
                  </a:lnTo>
                  <a:close/>
                </a:path>
              </a:pathLst>
            </a:custGeom>
            <a:solidFill>
              <a:srgbClr val="44BAB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2181367" cy="87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683500" y="4375481"/>
            <a:ext cx="10069063" cy="634706"/>
            <a:chOff x="0" y="0"/>
            <a:chExt cx="13425418" cy="84627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020730" y="-36349"/>
              <a:ext cx="12404688" cy="8237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967"/>
                </a:lnSpc>
                <a:spcBef>
                  <a:spcPct val="0"/>
                </a:spcBef>
              </a:pPr>
              <a:r>
                <a:rPr lang="en-US" sz="3599" spc="352">
                  <a:solidFill>
                    <a:srgbClr val="0A4361"/>
                  </a:solidFill>
                  <a:latin typeface="Poppins"/>
                </a:rPr>
                <a:t>Unmarried Couples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683500" y="7107802"/>
            <a:ext cx="9698854" cy="634706"/>
            <a:chOff x="0" y="0"/>
            <a:chExt cx="12931805" cy="84627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020730" y="-36349"/>
              <a:ext cx="11911075" cy="8237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4967"/>
                </a:lnSpc>
                <a:spcBef>
                  <a:spcPct val="0"/>
                </a:spcBef>
              </a:pPr>
              <a:r>
                <a:rPr lang="en-US" sz="3550" spc="352" dirty="0">
                  <a:solidFill>
                    <a:srgbClr val="0A4361"/>
                  </a:solidFill>
                  <a:latin typeface="Poppins"/>
                </a:rPr>
                <a:t>Disputes in relation to Children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683500" y="8473963"/>
            <a:ext cx="9698854" cy="634706"/>
            <a:chOff x="0" y="0"/>
            <a:chExt cx="12931805" cy="84627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020730" y="-36349"/>
              <a:ext cx="11911075" cy="8237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4967"/>
                </a:lnSpc>
                <a:spcBef>
                  <a:spcPct val="0"/>
                </a:spcBef>
              </a:pPr>
              <a:r>
                <a:rPr lang="en-US" sz="3599" spc="352">
                  <a:solidFill>
                    <a:srgbClr val="0A4361"/>
                  </a:solidFill>
                  <a:latin typeface="Poppins"/>
                </a:rPr>
                <a:t>Funding options in Family Law</a:t>
              </a:r>
            </a:p>
          </p:txBody>
        </p:sp>
      </p:grpSp>
      <p:sp>
        <p:nvSpPr>
          <p:cNvPr id="22" name="Freeform 22"/>
          <p:cNvSpPr/>
          <p:nvPr/>
        </p:nvSpPr>
        <p:spPr>
          <a:xfrm>
            <a:off x="14669008" y="1172818"/>
            <a:ext cx="2082292" cy="1233569"/>
          </a:xfrm>
          <a:custGeom>
            <a:avLst/>
            <a:gdLst/>
            <a:ahLst/>
            <a:cxnLst/>
            <a:rect l="l" t="t" r="r" b="b"/>
            <a:pathLst>
              <a:path w="2082292" h="1233569">
                <a:moveTo>
                  <a:pt x="0" y="0"/>
                </a:moveTo>
                <a:lnTo>
                  <a:pt x="2082292" y="0"/>
                </a:lnTo>
                <a:lnTo>
                  <a:pt x="2082292" y="1233569"/>
                </a:lnTo>
                <a:lnTo>
                  <a:pt x="0" y="123356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664" r="-2664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3" name="Group 23"/>
          <p:cNvGrpSpPr/>
          <p:nvPr/>
        </p:nvGrpSpPr>
        <p:grpSpPr>
          <a:xfrm>
            <a:off x="7683500" y="5741642"/>
            <a:ext cx="9780881" cy="634706"/>
            <a:chOff x="0" y="0"/>
            <a:chExt cx="13041175" cy="846274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020730" y="-36349"/>
              <a:ext cx="12020445" cy="8237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967"/>
                </a:lnSpc>
                <a:spcBef>
                  <a:spcPct val="0"/>
                </a:spcBef>
              </a:pPr>
              <a:r>
                <a:rPr lang="en-US" sz="3550" spc="352" dirty="0">
                  <a:solidFill>
                    <a:srgbClr val="0A4361"/>
                  </a:solidFill>
                  <a:latin typeface="Poppins"/>
                </a:rPr>
                <a:t>Financial Settlements in Divorce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536700" y="1473754"/>
            <a:ext cx="6173570" cy="1607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40"/>
              </a:lnSpc>
              <a:spcBef>
                <a:spcPct val="0"/>
              </a:spcBef>
            </a:pPr>
            <a:r>
              <a:rPr lang="en-US" sz="6000" spc="210">
                <a:solidFill>
                  <a:srgbClr val="0A4361"/>
                </a:solidFill>
                <a:latin typeface="Poppins"/>
              </a:rPr>
              <a:t>Unmarried couples</a:t>
            </a:r>
          </a:p>
        </p:txBody>
      </p:sp>
      <p:sp>
        <p:nvSpPr>
          <p:cNvPr id="4" name="Freeform 4"/>
          <p:cNvSpPr/>
          <p:nvPr/>
        </p:nvSpPr>
        <p:spPr>
          <a:xfrm rot="-10800000">
            <a:off x="-305814" y="-323115"/>
            <a:ext cx="6812048" cy="1956916"/>
          </a:xfrm>
          <a:custGeom>
            <a:avLst/>
            <a:gdLst/>
            <a:ahLst/>
            <a:cxnLst/>
            <a:rect l="l" t="t" r="r" b="b"/>
            <a:pathLst>
              <a:path w="6812048" h="1956916">
                <a:moveTo>
                  <a:pt x="0" y="0"/>
                </a:moveTo>
                <a:lnTo>
                  <a:pt x="6812048" y="0"/>
                </a:lnTo>
                <a:lnTo>
                  <a:pt x="6812048" y="1956916"/>
                </a:lnTo>
                <a:lnTo>
                  <a:pt x="0" y="19569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5" name="Group 5"/>
          <p:cNvGrpSpPr/>
          <p:nvPr/>
        </p:nvGrpSpPr>
        <p:grpSpPr>
          <a:xfrm>
            <a:off x="7871446" y="0"/>
            <a:ext cx="10416554" cy="10416554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-95377" y="-95377"/>
              <a:ext cx="6540754" cy="6540754"/>
            </a:xfrm>
            <a:custGeom>
              <a:avLst/>
              <a:gdLst/>
              <a:ahLst/>
              <a:cxnLst/>
              <a:rect l="l" t="t" r="r" b="b"/>
              <a:pathLst>
                <a:path w="6540754" h="6540754">
                  <a:moveTo>
                    <a:pt x="6540754" y="0"/>
                  </a:moveTo>
                  <a:lnTo>
                    <a:pt x="0" y="6540754"/>
                  </a:lnTo>
                  <a:lnTo>
                    <a:pt x="6540754" y="6540754"/>
                  </a:lnTo>
                  <a:close/>
                </a:path>
              </a:pathLst>
            </a:custGeom>
            <a:blipFill>
              <a:blip r:embed="rId5"/>
              <a:stretch>
                <a:fillRect l="-28036" t="-142" r="-79565" b="-24418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7" name="Group 7"/>
          <p:cNvGrpSpPr/>
          <p:nvPr/>
        </p:nvGrpSpPr>
        <p:grpSpPr>
          <a:xfrm rot="8100000">
            <a:off x="12009900" y="1805622"/>
            <a:ext cx="8282376" cy="404757"/>
            <a:chOff x="0" y="0"/>
            <a:chExt cx="2181367" cy="10660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81366" cy="106603"/>
            </a:xfrm>
            <a:custGeom>
              <a:avLst/>
              <a:gdLst/>
              <a:ahLst/>
              <a:cxnLst/>
              <a:rect l="l" t="t" r="r" b="b"/>
              <a:pathLst>
                <a:path w="2181366" h="106603">
                  <a:moveTo>
                    <a:pt x="0" y="0"/>
                  </a:moveTo>
                  <a:lnTo>
                    <a:pt x="2181366" y="0"/>
                  </a:lnTo>
                  <a:lnTo>
                    <a:pt x="2181366" y="106603"/>
                  </a:lnTo>
                  <a:lnTo>
                    <a:pt x="0" y="106603"/>
                  </a:lnTo>
                  <a:close/>
                </a:path>
              </a:pathLst>
            </a:custGeom>
            <a:solidFill>
              <a:srgbClr val="0A436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2181367" cy="125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8100000">
            <a:off x="6027688" y="7927609"/>
            <a:ext cx="8282376" cy="260991"/>
            <a:chOff x="0" y="0"/>
            <a:chExt cx="2181367" cy="6873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366" cy="68738"/>
            </a:xfrm>
            <a:custGeom>
              <a:avLst/>
              <a:gdLst/>
              <a:ahLst/>
              <a:cxnLst/>
              <a:rect l="l" t="t" r="r" b="b"/>
              <a:pathLst>
                <a:path w="2181366" h="68738">
                  <a:moveTo>
                    <a:pt x="0" y="0"/>
                  </a:moveTo>
                  <a:lnTo>
                    <a:pt x="2181366" y="0"/>
                  </a:lnTo>
                  <a:lnTo>
                    <a:pt x="2181366" y="68738"/>
                  </a:lnTo>
                  <a:lnTo>
                    <a:pt x="0" y="68738"/>
                  </a:lnTo>
                  <a:close/>
                </a:path>
              </a:pathLst>
            </a:custGeom>
            <a:solidFill>
              <a:srgbClr val="0A436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2181367" cy="87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811712" y="5068736"/>
            <a:ext cx="9908850" cy="871728"/>
            <a:chOff x="0" y="0"/>
            <a:chExt cx="13211800" cy="1162304"/>
          </a:xfrm>
        </p:grpSpPr>
        <p:sp>
          <p:nvSpPr>
            <p:cNvPr id="14" name="Freeform 14"/>
            <p:cNvSpPr/>
            <p:nvPr/>
          </p:nvSpPr>
          <p:spPr>
            <a:xfrm>
              <a:off x="0" y="171882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5"/>
                  </a:lnTo>
                  <a:lnTo>
                    <a:pt x="0" y="8462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989469" y="-76200"/>
              <a:ext cx="12222331" cy="12385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726"/>
                </a:lnSpc>
                <a:spcBef>
                  <a:spcPct val="0"/>
                </a:spcBef>
              </a:pPr>
              <a:r>
                <a:rPr lang="en-US" sz="2700" spc="264">
                  <a:solidFill>
                    <a:srgbClr val="0A4361"/>
                  </a:solidFill>
                  <a:latin typeface="Poppins"/>
                </a:rPr>
                <a:t>Is a cohabiting couple legally called ‘A common law Husband and Wife’? 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11712" y="6507091"/>
            <a:ext cx="9675408" cy="871728"/>
            <a:chOff x="0" y="0"/>
            <a:chExt cx="12900544" cy="1162304"/>
          </a:xfrm>
        </p:grpSpPr>
        <p:sp>
          <p:nvSpPr>
            <p:cNvPr id="17" name="Freeform 17"/>
            <p:cNvSpPr/>
            <p:nvPr/>
          </p:nvSpPr>
          <p:spPr>
            <a:xfrm>
              <a:off x="0" y="182056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989469" y="-76200"/>
              <a:ext cx="11911075" cy="12385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726"/>
                </a:lnSpc>
                <a:spcBef>
                  <a:spcPct val="0"/>
                </a:spcBef>
              </a:pPr>
              <a:r>
                <a:rPr lang="en-US" sz="2700" spc="264">
                  <a:solidFill>
                    <a:srgbClr val="0A4361"/>
                  </a:solidFill>
                  <a:latin typeface="Poppins"/>
                </a:rPr>
                <a:t>Have I got any protection if I move in with my partner and we don’t get married?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11712" y="3903465"/>
            <a:ext cx="9891736" cy="634706"/>
            <a:chOff x="0" y="0"/>
            <a:chExt cx="13188982" cy="84627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966651" y="54418"/>
              <a:ext cx="12222331" cy="6162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726"/>
                </a:lnSpc>
                <a:spcBef>
                  <a:spcPct val="0"/>
                </a:spcBef>
              </a:pPr>
              <a:r>
                <a:rPr lang="en-US" sz="2700" spc="264" dirty="0">
                  <a:solidFill>
                    <a:srgbClr val="0A4361"/>
                  </a:solidFill>
                  <a:latin typeface="Poppins"/>
                </a:rPr>
                <a:t>What is the term 'cohabiting family'? </a:t>
              </a:r>
            </a:p>
          </p:txBody>
        </p:sp>
      </p:grpSp>
      <p:sp>
        <p:nvSpPr>
          <p:cNvPr id="22" name="Freeform 22"/>
          <p:cNvSpPr/>
          <p:nvPr/>
        </p:nvSpPr>
        <p:spPr>
          <a:xfrm>
            <a:off x="12611960" y="411915"/>
            <a:ext cx="2906988" cy="1682088"/>
          </a:xfrm>
          <a:custGeom>
            <a:avLst/>
            <a:gdLst/>
            <a:ahLst/>
            <a:cxnLst/>
            <a:rect l="l" t="t" r="r" b="b"/>
            <a:pathLst>
              <a:path w="2082292" h="1233569">
                <a:moveTo>
                  <a:pt x="0" y="0"/>
                </a:moveTo>
                <a:lnTo>
                  <a:pt x="2082292" y="0"/>
                </a:lnTo>
                <a:lnTo>
                  <a:pt x="2082292" y="1233570"/>
                </a:lnTo>
                <a:lnTo>
                  <a:pt x="0" y="123357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664" r="-2664"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553814" y="1515858"/>
            <a:ext cx="9917470" cy="1607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40"/>
              </a:lnSpc>
              <a:spcBef>
                <a:spcPct val="0"/>
              </a:spcBef>
            </a:pPr>
            <a:r>
              <a:rPr lang="en-US" sz="6000" spc="210">
                <a:solidFill>
                  <a:srgbClr val="0A4361"/>
                </a:solidFill>
                <a:latin typeface="Poppins"/>
              </a:rPr>
              <a:t>Financial Settlements in Divorce</a:t>
            </a:r>
          </a:p>
        </p:txBody>
      </p:sp>
      <p:sp>
        <p:nvSpPr>
          <p:cNvPr id="4" name="Freeform 4"/>
          <p:cNvSpPr/>
          <p:nvPr/>
        </p:nvSpPr>
        <p:spPr>
          <a:xfrm rot="-10800000">
            <a:off x="-305814" y="-323115"/>
            <a:ext cx="6808108" cy="1955784"/>
          </a:xfrm>
          <a:custGeom>
            <a:avLst/>
            <a:gdLst/>
            <a:ahLst/>
            <a:cxnLst/>
            <a:rect l="l" t="t" r="r" b="b"/>
            <a:pathLst>
              <a:path w="6808108" h="1955784">
                <a:moveTo>
                  <a:pt x="0" y="0"/>
                </a:moveTo>
                <a:lnTo>
                  <a:pt x="6808109" y="0"/>
                </a:lnTo>
                <a:lnTo>
                  <a:pt x="6808109" y="1955784"/>
                </a:lnTo>
                <a:lnTo>
                  <a:pt x="0" y="19557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5" name="Group 5"/>
          <p:cNvGrpSpPr/>
          <p:nvPr/>
        </p:nvGrpSpPr>
        <p:grpSpPr>
          <a:xfrm>
            <a:off x="7871446" y="225557"/>
            <a:ext cx="10416554" cy="10416554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-95377" y="-95377"/>
              <a:ext cx="6540754" cy="6540754"/>
            </a:xfrm>
            <a:custGeom>
              <a:avLst/>
              <a:gdLst/>
              <a:ahLst/>
              <a:cxnLst/>
              <a:rect l="l" t="t" r="r" b="b"/>
              <a:pathLst>
                <a:path w="6540754" h="6540754">
                  <a:moveTo>
                    <a:pt x="6540754" y="0"/>
                  </a:moveTo>
                  <a:lnTo>
                    <a:pt x="0" y="6540754"/>
                  </a:lnTo>
                  <a:lnTo>
                    <a:pt x="6540754" y="6540754"/>
                  </a:lnTo>
                  <a:close/>
                </a:path>
              </a:pathLst>
            </a:custGeom>
            <a:blipFill>
              <a:blip r:embed="rId5"/>
              <a:stretch>
                <a:fillRect l="-24788" r="-39286" b="-9314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7" name="Group 7"/>
          <p:cNvGrpSpPr/>
          <p:nvPr/>
        </p:nvGrpSpPr>
        <p:grpSpPr>
          <a:xfrm rot="8100000">
            <a:off x="12202022" y="1869756"/>
            <a:ext cx="8282376" cy="404757"/>
            <a:chOff x="0" y="0"/>
            <a:chExt cx="2181367" cy="10660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81366" cy="106603"/>
            </a:xfrm>
            <a:custGeom>
              <a:avLst/>
              <a:gdLst/>
              <a:ahLst/>
              <a:cxnLst/>
              <a:rect l="l" t="t" r="r" b="b"/>
              <a:pathLst>
                <a:path w="2181366" h="106603">
                  <a:moveTo>
                    <a:pt x="0" y="0"/>
                  </a:moveTo>
                  <a:lnTo>
                    <a:pt x="2181366" y="0"/>
                  </a:lnTo>
                  <a:lnTo>
                    <a:pt x="2181366" y="106603"/>
                  </a:lnTo>
                  <a:lnTo>
                    <a:pt x="0" y="106603"/>
                  </a:lnTo>
                  <a:close/>
                </a:path>
              </a:pathLst>
            </a:custGeom>
            <a:solidFill>
              <a:srgbClr val="0A436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2181367" cy="125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8100000">
            <a:off x="6206087" y="8033541"/>
            <a:ext cx="8282376" cy="260991"/>
            <a:chOff x="0" y="0"/>
            <a:chExt cx="2181367" cy="6873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366" cy="68738"/>
            </a:xfrm>
            <a:custGeom>
              <a:avLst/>
              <a:gdLst/>
              <a:ahLst/>
              <a:cxnLst/>
              <a:rect l="l" t="t" r="r" b="b"/>
              <a:pathLst>
                <a:path w="2181366" h="68738">
                  <a:moveTo>
                    <a:pt x="0" y="0"/>
                  </a:moveTo>
                  <a:lnTo>
                    <a:pt x="2181366" y="0"/>
                  </a:lnTo>
                  <a:lnTo>
                    <a:pt x="2181366" y="68738"/>
                  </a:lnTo>
                  <a:lnTo>
                    <a:pt x="0" y="68738"/>
                  </a:lnTo>
                  <a:close/>
                </a:path>
              </a:pathLst>
            </a:custGeom>
            <a:solidFill>
              <a:srgbClr val="0A436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2181367" cy="87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811712" y="4746947"/>
            <a:ext cx="9908850" cy="634706"/>
            <a:chOff x="0" y="0"/>
            <a:chExt cx="13211800" cy="84627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989469" y="76935"/>
              <a:ext cx="12222331" cy="6162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725"/>
                </a:lnSpc>
                <a:spcBef>
                  <a:spcPct val="0"/>
                </a:spcBef>
              </a:pPr>
              <a:r>
                <a:rPr lang="en-US" sz="2699" spc="264">
                  <a:solidFill>
                    <a:srgbClr val="0A4361"/>
                  </a:solidFill>
                  <a:latin typeface="Poppins"/>
                </a:rPr>
                <a:t>Do I need a solicitor for a divorce? 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11712" y="5660777"/>
            <a:ext cx="8747270" cy="1338453"/>
            <a:chOff x="0" y="0"/>
            <a:chExt cx="11663026" cy="1784604"/>
          </a:xfrm>
        </p:grpSpPr>
        <p:sp>
          <p:nvSpPr>
            <p:cNvPr id="17" name="Freeform 17"/>
            <p:cNvSpPr/>
            <p:nvPr/>
          </p:nvSpPr>
          <p:spPr>
            <a:xfrm>
              <a:off x="0" y="137406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989469" y="-76200"/>
              <a:ext cx="10673557" cy="18608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725"/>
                </a:lnSpc>
                <a:spcBef>
                  <a:spcPct val="0"/>
                </a:spcBef>
              </a:pPr>
              <a:r>
                <a:rPr lang="en-US" sz="2699" spc="264">
                  <a:solidFill>
                    <a:srgbClr val="0A4361"/>
                  </a:solidFill>
                  <a:latin typeface="Poppins"/>
                </a:rPr>
                <a:t>What are the powers of the court when I get divorced and how do I sort out the finances?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11712" y="3596095"/>
            <a:ext cx="8901304" cy="871728"/>
            <a:chOff x="0" y="0"/>
            <a:chExt cx="11868405" cy="1162304"/>
          </a:xfrm>
        </p:grpSpPr>
        <p:sp>
          <p:nvSpPr>
            <p:cNvPr id="20" name="Freeform 20"/>
            <p:cNvSpPr/>
            <p:nvPr/>
          </p:nvSpPr>
          <p:spPr>
            <a:xfrm>
              <a:off x="0" y="158015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966651" y="-76200"/>
              <a:ext cx="10901754" cy="12385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725"/>
                </a:lnSpc>
                <a:spcBef>
                  <a:spcPct val="0"/>
                </a:spcBef>
              </a:pPr>
              <a:r>
                <a:rPr lang="en-US" sz="2699" spc="264">
                  <a:solidFill>
                    <a:srgbClr val="0A4361"/>
                  </a:solidFill>
                  <a:latin typeface="Poppins"/>
                </a:rPr>
                <a:t>Is there such a thing as a ‘quickie’ divorce?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811712" y="7278355"/>
            <a:ext cx="8747270" cy="871728"/>
            <a:chOff x="0" y="0"/>
            <a:chExt cx="11663026" cy="1162304"/>
          </a:xfrm>
        </p:grpSpPr>
        <p:sp>
          <p:nvSpPr>
            <p:cNvPr id="23" name="Freeform 23"/>
            <p:cNvSpPr/>
            <p:nvPr/>
          </p:nvSpPr>
          <p:spPr>
            <a:xfrm>
              <a:off x="0" y="99087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989469" y="-76200"/>
              <a:ext cx="10673557" cy="12385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725"/>
                </a:lnSpc>
                <a:spcBef>
                  <a:spcPct val="0"/>
                </a:spcBef>
              </a:pPr>
              <a:r>
                <a:rPr lang="en-US" sz="2699" spc="264">
                  <a:solidFill>
                    <a:srgbClr val="0A4361"/>
                  </a:solidFill>
                  <a:latin typeface="Poppins"/>
                </a:rPr>
                <a:t>Is there always a 50/50 spilt of assets in a divorce?</a:t>
              </a:r>
            </a:p>
          </p:txBody>
        </p:sp>
      </p:grpSp>
      <p:sp>
        <p:nvSpPr>
          <p:cNvPr id="25" name="Freeform 25"/>
          <p:cNvSpPr/>
          <p:nvPr/>
        </p:nvSpPr>
        <p:spPr>
          <a:xfrm>
            <a:off x="12418217" y="411915"/>
            <a:ext cx="3152949" cy="1899112"/>
          </a:xfrm>
          <a:custGeom>
            <a:avLst/>
            <a:gdLst/>
            <a:ahLst/>
            <a:cxnLst/>
            <a:rect l="l" t="t" r="r" b="b"/>
            <a:pathLst>
              <a:path w="2082292" h="1233569">
                <a:moveTo>
                  <a:pt x="0" y="0"/>
                </a:moveTo>
                <a:lnTo>
                  <a:pt x="2082292" y="0"/>
                </a:lnTo>
                <a:lnTo>
                  <a:pt x="2082292" y="1233570"/>
                </a:lnTo>
                <a:lnTo>
                  <a:pt x="0" y="123357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664" r="-2664"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 rot="-10800000">
            <a:off x="0" y="0"/>
            <a:ext cx="10416554" cy="10416554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 flipH="1" flipV="1">
              <a:off x="-95377" y="-95377"/>
              <a:ext cx="6540754" cy="6540754"/>
            </a:xfrm>
            <a:custGeom>
              <a:avLst/>
              <a:gdLst/>
              <a:ahLst/>
              <a:cxnLst/>
              <a:rect l="l" t="t" r="r" b="b"/>
              <a:pathLst>
                <a:path w="6540754" h="6540754">
                  <a:moveTo>
                    <a:pt x="0" y="6540754"/>
                  </a:moveTo>
                  <a:lnTo>
                    <a:pt x="6540754" y="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08041" t="-60300" r="-32108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105834" y="2788804"/>
            <a:ext cx="8070733" cy="1607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40"/>
              </a:lnSpc>
              <a:spcBef>
                <a:spcPct val="0"/>
              </a:spcBef>
            </a:pPr>
            <a:r>
              <a:rPr lang="en-US" sz="6000" spc="210">
                <a:solidFill>
                  <a:srgbClr val="0A4361"/>
                </a:solidFill>
                <a:latin typeface="Poppins"/>
              </a:rPr>
              <a:t>Disputes in Relation to Children</a:t>
            </a:r>
          </a:p>
        </p:txBody>
      </p:sp>
      <p:sp>
        <p:nvSpPr>
          <p:cNvPr id="6" name="Freeform 6"/>
          <p:cNvSpPr/>
          <p:nvPr/>
        </p:nvSpPr>
        <p:spPr>
          <a:xfrm rot="-10800000" flipH="1">
            <a:off x="11475254" y="-364284"/>
            <a:ext cx="6812746" cy="1957116"/>
          </a:xfrm>
          <a:custGeom>
            <a:avLst/>
            <a:gdLst/>
            <a:ahLst/>
            <a:cxnLst/>
            <a:rect l="l" t="t" r="r" b="b"/>
            <a:pathLst>
              <a:path w="6812746" h="1957116">
                <a:moveTo>
                  <a:pt x="6812746" y="0"/>
                </a:moveTo>
                <a:lnTo>
                  <a:pt x="0" y="0"/>
                </a:lnTo>
                <a:lnTo>
                  <a:pt x="0" y="1957116"/>
                </a:lnTo>
                <a:lnTo>
                  <a:pt x="6812746" y="1957116"/>
                </a:lnTo>
                <a:lnTo>
                  <a:pt x="681274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7" name="Group 7"/>
          <p:cNvGrpSpPr/>
          <p:nvPr/>
        </p:nvGrpSpPr>
        <p:grpSpPr>
          <a:xfrm rot="8100000">
            <a:off x="5145657" y="826322"/>
            <a:ext cx="8282376" cy="404757"/>
            <a:chOff x="0" y="0"/>
            <a:chExt cx="2181367" cy="10660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81366" cy="106603"/>
            </a:xfrm>
            <a:custGeom>
              <a:avLst/>
              <a:gdLst/>
              <a:ahLst/>
              <a:cxnLst/>
              <a:rect l="l" t="t" r="r" b="b"/>
              <a:pathLst>
                <a:path w="2181366" h="106603">
                  <a:moveTo>
                    <a:pt x="0" y="0"/>
                  </a:moveTo>
                  <a:lnTo>
                    <a:pt x="2181366" y="0"/>
                  </a:lnTo>
                  <a:lnTo>
                    <a:pt x="2181366" y="106603"/>
                  </a:lnTo>
                  <a:lnTo>
                    <a:pt x="0" y="106603"/>
                  </a:lnTo>
                  <a:close/>
                </a:path>
              </a:pathLst>
            </a:custGeom>
            <a:solidFill>
              <a:srgbClr val="44BAB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2181367" cy="125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8100000">
            <a:off x="-1220188" y="7265522"/>
            <a:ext cx="8282376" cy="260991"/>
            <a:chOff x="0" y="0"/>
            <a:chExt cx="2181367" cy="6873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366" cy="68738"/>
            </a:xfrm>
            <a:custGeom>
              <a:avLst/>
              <a:gdLst/>
              <a:ahLst/>
              <a:cxnLst/>
              <a:rect l="l" t="t" r="r" b="b"/>
              <a:pathLst>
                <a:path w="2181366" h="68738">
                  <a:moveTo>
                    <a:pt x="0" y="0"/>
                  </a:moveTo>
                  <a:lnTo>
                    <a:pt x="2181366" y="0"/>
                  </a:lnTo>
                  <a:lnTo>
                    <a:pt x="2181366" y="68738"/>
                  </a:lnTo>
                  <a:lnTo>
                    <a:pt x="0" y="68738"/>
                  </a:lnTo>
                  <a:close/>
                </a:path>
              </a:pathLst>
            </a:custGeom>
            <a:solidFill>
              <a:srgbClr val="44BAB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2181367" cy="87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725155" y="7932896"/>
            <a:ext cx="9266110" cy="871728"/>
            <a:chOff x="0" y="0"/>
            <a:chExt cx="12354814" cy="1162304"/>
          </a:xfrm>
        </p:grpSpPr>
        <p:sp>
          <p:nvSpPr>
            <p:cNvPr id="14" name="Freeform 14"/>
            <p:cNvSpPr/>
            <p:nvPr/>
          </p:nvSpPr>
          <p:spPr>
            <a:xfrm>
              <a:off x="0" y="99087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003737" y="-76200"/>
              <a:ext cx="11351077" cy="12385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725"/>
                </a:lnSpc>
                <a:spcBef>
                  <a:spcPct val="0"/>
                </a:spcBef>
              </a:pPr>
              <a:r>
                <a:rPr lang="en-US" sz="2699" spc="264">
                  <a:solidFill>
                    <a:srgbClr val="0A4361"/>
                  </a:solidFill>
                  <a:latin typeface="Poppins"/>
                </a:rPr>
                <a:t>Do I need the other parent’s permission to take our child on holiday?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725155" y="4907121"/>
            <a:ext cx="10069063" cy="1338453"/>
            <a:chOff x="0" y="0"/>
            <a:chExt cx="13425418" cy="1784604"/>
          </a:xfrm>
        </p:grpSpPr>
        <p:sp>
          <p:nvSpPr>
            <p:cNvPr id="17" name="Freeform 17"/>
            <p:cNvSpPr/>
            <p:nvPr/>
          </p:nvSpPr>
          <p:spPr>
            <a:xfrm>
              <a:off x="0" y="268226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020730" y="-76200"/>
              <a:ext cx="12404688" cy="18608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725"/>
                </a:lnSpc>
                <a:spcBef>
                  <a:spcPct val="0"/>
                </a:spcBef>
              </a:pPr>
              <a:r>
                <a:rPr lang="en-US" sz="2699" spc="264">
                  <a:solidFill>
                    <a:srgbClr val="0A4361"/>
                  </a:solidFill>
                  <a:latin typeface="Poppins"/>
                </a:rPr>
                <a:t>What orders are available to me if I separate from my partner or decide not to stay with my partner after our child is born?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725155" y="9212421"/>
            <a:ext cx="9658294" cy="634706"/>
            <a:chOff x="0" y="0"/>
            <a:chExt cx="12877726" cy="84627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966651" y="104113"/>
              <a:ext cx="11911075" cy="6162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725"/>
                </a:lnSpc>
                <a:spcBef>
                  <a:spcPct val="0"/>
                </a:spcBef>
              </a:pPr>
              <a:r>
                <a:rPr lang="en-US" sz="2699" spc="264">
                  <a:solidFill>
                    <a:srgbClr val="0A4361"/>
                  </a:solidFill>
                  <a:latin typeface="Poppins"/>
                </a:rPr>
                <a:t>Do grandparents have any rights? 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7725155" y="6653371"/>
            <a:ext cx="9780881" cy="871728"/>
            <a:chOff x="0" y="0"/>
            <a:chExt cx="13041175" cy="1162304"/>
          </a:xfrm>
        </p:grpSpPr>
        <p:sp>
          <p:nvSpPr>
            <p:cNvPr id="23" name="Freeform 23"/>
            <p:cNvSpPr/>
            <p:nvPr/>
          </p:nvSpPr>
          <p:spPr>
            <a:xfrm>
              <a:off x="0" y="158015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020730" y="-76200"/>
              <a:ext cx="12020445" cy="12385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725"/>
                </a:lnSpc>
                <a:spcBef>
                  <a:spcPct val="0"/>
                </a:spcBef>
              </a:pPr>
              <a:r>
                <a:rPr lang="en-US" sz="2699" spc="264">
                  <a:solidFill>
                    <a:srgbClr val="0A4361"/>
                  </a:solidFill>
                  <a:latin typeface="Poppins"/>
                </a:rPr>
                <a:t>It is a common myth that women automatically have access of the children.</a:t>
              </a:r>
            </a:p>
          </p:txBody>
        </p:sp>
      </p:grpSp>
      <p:sp>
        <p:nvSpPr>
          <p:cNvPr id="25" name="Freeform 25"/>
          <p:cNvSpPr/>
          <p:nvPr/>
        </p:nvSpPr>
        <p:spPr>
          <a:xfrm>
            <a:off x="2679680" y="8103712"/>
            <a:ext cx="2849114" cy="1754429"/>
          </a:xfrm>
          <a:custGeom>
            <a:avLst/>
            <a:gdLst/>
            <a:ahLst/>
            <a:cxnLst/>
            <a:rect l="l" t="t" r="r" b="b"/>
            <a:pathLst>
              <a:path w="2082292" h="1233569">
                <a:moveTo>
                  <a:pt x="0" y="0"/>
                </a:moveTo>
                <a:lnTo>
                  <a:pt x="2082292" y="0"/>
                </a:lnTo>
                <a:lnTo>
                  <a:pt x="2082292" y="1233570"/>
                </a:lnTo>
                <a:lnTo>
                  <a:pt x="0" y="123357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664" r="-2664"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536700" y="1494346"/>
            <a:ext cx="7806603" cy="1607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40"/>
              </a:lnSpc>
              <a:spcBef>
                <a:spcPct val="0"/>
              </a:spcBef>
            </a:pPr>
            <a:r>
              <a:rPr lang="en-US" sz="6000" spc="210">
                <a:solidFill>
                  <a:srgbClr val="0A4361"/>
                </a:solidFill>
                <a:latin typeface="Poppins"/>
              </a:rPr>
              <a:t>Funding options in Family Law</a:t>
            </a:r>
          </a:p>
        </p:txBody>
      </p:sp>
      <p:sp>
        <p:nvSpPr>
          <p:cNvPr id="4" name="Freeform 4"/>
          <p:cNvSpPr/>
          <p:nvPr/>
        </p:nvSpPr>
        <p:spPr>
          <a:xfrm rot="-10800000">
            <a:off x="-305814" y="-323115"/>
            <a:ext cx="6814838" cy="1957717"/>
          </a:xfrm>
          <a:custGeom>
            <a:avLst/>
            <a:gdLst/>
            <a:ahLst/>
            <a:cxnLst/>
            <a:rect l="l" t="t" r="r" b="b"/>
            <a:pathLst>
              <a:path w="6814838" h="1957717">
                <a:moveTo>
                  <a:pt x="0" y="0"/>
                </a:moveTo>
                <a:lnTo>
                  <a:pt x="6814839" y="0"/>
                </a:lnTo>
                <a:lnTo>
                  <a:pt x="6814839" y="1957717"/>
                </a:lnTo>
                <a:lnTo>
                  <a:pt x="0" y="19577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5" name="Group 5"/>
          <p:cNvGrpSpPr/>
          <p:nvPr/>
        </p:nvGrpSpPr>
        <p:grpSpPr>
          <a:xfrm>
            <a:off x="7871446" y="0"/>
            <a:ext cx="10416554" cy="10416554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-95377" y="-95377"/>
              <a:ext cx="6540754" cy="6540754"/>
            </a:xfrm>
            <a:custGeom>
              <a:avLst/>
              <a:gdLst/>
              <a:ahLst/>
              <a:cxnLst/>
              <a:rect l="l" t="t" r="r" b="b"/>
              <a:pathLst>
                <a:path w="6540754" h="6540754">
                  <a:moveTo>
                    <a:pt x="6540754" y="0"/>
                  </a:moveTo>
                  <a:lnTo>
                    <a:pt x="0" y="6540754"/>
                  </a:lnTo>
                  <a:lnTo>
                    <a:pt x="6540754" y="6540754"/>
                  </a:lnTo>
                  <a:close/>
                </a:path>
              </a:pathLst>
            </a:custGeom>
            <a:blipFill>
              <a:blip r:embed="rId5"/>
              <a:stretch>
                <a:fillRect r="-50093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7" name="Group 7"/>
          <p:cNvGrpSpPr/>
          <p:nvPr/>
        </p:nvGrpSpPr>
        <p:grpSpPr>
          <a:xfrm rot="8100000">
            <a:off x="12009900" y="1805622"/>
            <a:ext cx="8282376" cy="404757"/>
            <a:chOff x="0" y="0"/>
            <a:chExt cx="2181367" cy="10660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81366" cy="106603"/>
            </a:xfrm>
            <a:custGeom>
              <a:avLst/>
              <a:gdLst/>
              <a:ahLst/>
              <a:cxnLst/>
              <a:rect l="l" t="t" r="r" b="b"/>
              <a:pathLst>
                <a:path w="2181366" h="106603">
                  <a:moveTo>
                    <a:pt x="0" y="0"/>
                  </a:moveTo>
                  <a:lnTo>
                    <a:pt x="2181366" y="0"/>
                  </a:lnTo>
                  <a:lnTo>
                    <a:pt x="2181366" y="106603"/>
                  </a:lnTo>
                  <a:lnTo>
                    <a:pt x="0" y="106603"/>
                  </a:lnTo>
                  <a:close/>
                </a:path>
              </a:pathLst>
            </a:custGeom>
            <a:solidFill>
              <a:srgbClr val="0A436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2181367" cy="125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8100000">
            <a:off x="6027688" y="7927609"/>
            <a:ext cx="8282376" cy="260991"/>
            <a:chOff x="0" y="0"/>
            <a:chExt cx="2181367" cy="6873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366" cy="68738"/>
            </a:xfrm>
            <a:custGeom>
              <a:avLst/>
              <a:gdLst/>
              <a:ahLst/>
              <a:cxnLst/>
              <a:rect l="l" t="t" r="r" b="b"/>
              <a:pathLst>
                <a:path w="2181366" h="68738">
                  <a:moveTo>
                    <a:pt x="0" y="0"/>
                  </a:moveTo>
                  <a:lnTo>
                    <a:pt x="2181366" y="0"/>
                  </a:lnTo>
                  <a:lnTo>
                    <a:pt x="2181366" y="68738"/>
                  </a:lnTo>
                  <a:lnTo>
                    <a:pt x="0" y="68738"/>
                  </a:lnTo>
                  <a:close/>
                </a:path>
              </a:pathLst>
            </a:custGeom>
            <a:solidFill>
              <a:srgbClr val="0A436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2181367" cy="87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24902" y="4378761"/>
            <a:ext cx="9945188" cy="1401794"/>
            <a:chOff x="0" y="-76200"/>
            <a:chExt cx="13260251" cy="1869059"/>
          </a:xfrm>
        </p:grpSpPr>
        <p:sp>
          <p:nvSpPr>
            <p:cNvPr id="17" name="Freeform 17"/>
            <p:cNvSpPr/>
            <p:nvPr/>
          </p:nvSpPr>
          <p:spPr>
            <a:xfrm>
              <a:off x="0" y="455894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5"/>
                  </a:lnTo>
                  <a:lnTo>
                    <a:pt x="0" y="8462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037920" y="-76200"/>
              <a:ext cx="12222331" cy="18690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726"/>
                </a:lnSpc>
                <a:spcBef>
                  <a:spcPct val="0"/>
                </a:spcBef>
              </a:pPr>
              <a:r>
                <a:rPr lang="en-US" sz="2700" spc="264" dirty="0">
                  <a:solidFill>
                    <a:srgbClr val="0A4361"/>
                  </a:solidFill>
                  <a:latin typeface="Poppins"/>
                </a:rPr>
                <a:t>I am going through a divorce/separation and therefore won’t have the money for my legal fees – what options do I have?  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11752936" y="498732"/>
            <a:ext cx="3419221" cy="1985923"/>
          </a:xfrm>
          <a:custGeom>
            <a:avLst/>
            <a:gdLst/>
            <a:ahLst/>
            <a:cxnLst/>
            <a:rect l="l" t="t" r="r" b="b"/>
            <a:pathLst>
              <a:path w="2082292" h="1233569">
                <a:moveTo>
                  <a:pt x="0" y="0"/>
                </a:moveTo>
                <a:lnTo>
                  <a:pt x="2082292" y="0"/>
                </a:lnTo>
                <a:lnTo>
                  <a:pt x="2082292" y="1233569"/>
                </a:lnTo>
                <a:lnTo>
                  <a:pt x="0" y="123356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664" r="-2664"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0" y="0"/>
            <a:ext cx="11922889" cy="6706626"/>
            <a:chOff x="0" y="0"/>
            <a:chExt cx="6089457" cy="34253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3425320"/>
                  </a:moveTo>
                  <a:lnTo>
                    <a:pt x="0" y="0"/>
                  </a:lnTo>
                  <a:lnTo>
                    <a:pt x="6089457" y="0"/>
                  </a:lnTo>
                  <a:cubicBezTo>
                    <a:pt x="4059638" y="1141773"/>
                    <a:pt x="2029819" y="2283546"/>
                    <a:pt x="0" y="3425320"/>
                  </a:cubicBezTo>
                  <a:close/>
                </a:path>
              </a:pathLst>
            </a:custGeom>
            <a:solidFill>
              <a:srgbClr val="44BAB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3425320"/>
                  </a:moveTo>
                  <a:lnTo>
                    <a:pt x="0" y="0"/>
                  </a:lnTo>
                  <a:lnTo>
                    <a:pt x="6089457" y="0"/>
                  </a:lnTo>
                  <a:cubicBezTo>
                    <a:pt x="4059638" y="1141773"/>
                    <a:pt x="2029819" y="2283546"/>
                    <a:pt x="0" y="3425320"/>
                  </a:cubicBezTo>
                  <a:close/>
                </a:path>
              </a:pathLst>
            </a:custGeom>
            <a:blipFill>
              <a:blip r:embed="rId2"/>
              <a:stretch>
                <a:fillRect t="-19111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5" name="Group 5"/>
          <p:cNvGrpSpPr/>
          <p:nvPr/>
        </p:nvGrpSpPr>
        <p:grpSpPr>
          <a:xfrm rot="-1660488">
            <a:off x="-1358944" y="4890786"/>
            <a:ext cx="8282376" cy="404757"/>
            <a:chOff x="0" y="0"/>
            <a:chExt cx="2181367" cy="1066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81366" cy="106603"/>
            </a:xfrm>
            <a:custGeom>
              <a:avLst/>
              <a:gdLst/>
              <a:ahLst/>
              <a:cxnLst/>
              <a:rect l="l" t="t" r="r" b="b"/>
              <a:pathLst>
                <a:path w="2181366" h="106603">
                  <a:moveTo>
                    <a:pt x="0" y="0"/>
                  </a:moveTo>
                  <a:lnTo>
                    <a:pt x="2181366" y="0"/>
                  </a:lnTo>
                  <a:lnTo>
                    <a:pt x="2181366" y="106603"/>
                  </a:lnTo>
                  <a:lnTo>
                    <a:pt x="0" y="106603"/>
                  </a:lnTo>
                  <a:close/>
                </a:path>
              </a:pathLst>
            </a:custGeom>
            <a:solidFill>
              <a:srgbClr val="44BAB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181367" cy="125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1747322">
            <a:off x="6285485" y="707924"/>
            <a:ext cx="8282376" cy="111180"/>
            <a:chOff x="0" y="0"/>
            <a:chExt cx="2181367" cy="2928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81366" cy="29282"/>
            </a:xfrm>
            <a:custGeom>
              <a:avLst/>
              <a:gdLst/>
              <a:ahLst/>
              <a:cxnLst/>
              <a:rect l="l" t="t" r="r" b="b"/>
              <a:pathLst>
                <a:path w="2181366" h="29282">
                  <a:moveTo>
                    <a:pt x="0" y="0"/>
                  </a:moveTo>
                  <a:lnTo>
                    <a:pt x="2181366" y="0"/>
                  </a:lnTo>
                  <a:lnTo>
                    <a:pt x="2181366" y="29282"/>
                  </a:lnTo>
                  <a:lnTo>
                    <a:pt x="0" y="29282"/>
                  </a:lnTo>
                  <a:close/>
                </a:path>
              </a:pathLst>
            </a:custGeom>
            <a:solidFill>
              <a:srgbClr val="44BAB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2181367" cy="483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1" name="Group 11"/>
          <p:cNvGrpSpPr>
            <a:grpSpLocks noChangeAspect="1"/>
          </p:cNvGrpSpPr>
          <p:nvPr/>
        </p:nvGrpSpPr>
        <p:grpSpPr>
          <a:xfrm>
            <a:off x="8657191" y="3420197"/>
            <a:ext cx="3796359" cy="3796359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655320" y="655320"/>
              <a:ext cx="5039360" cy="5039360"/>
            </a:xfrm>
            <a:custGeom>
              <a:avLst/>
              <a:gdLst/>
              <a:ahLst/>
              <a:cxnLst/>
              <a:rect l="l" t="t" r="r" b="b"/>
              <a:pathLst>
                <a:path w="5039360" h="5039360">
                  <a:moveTo>
                    <a:pt x="2519680" y="0"/>
                  </a:moveTo>
                  <a:cubicBezTo>
                    <a:pt x="1127760" y="0"/>
                    <a:pt x="0" y="1127760"/>
                    <a:pt x="0" y="2519680"/>
                  </a:cubicBezTo>
                  <a:cubicBezTo>
                    <a:pt x="0" y="3911600"/>
                    <a:pt x="1127760" y="5039360"/>
                    <a:pt x="2519680" y="5039360"/>
                  </a:cubicBezTo>
                  <a:cubicBezTo>
                    <a:pt x="3911600" y="5039360"/>
                    <a:pt x="5039360" y="3911600"/>
                    <a:pt x="5039360" y="2519680"/>
                  </a:cubicBezTo>
                  <a:cubicBezTo>
                    <a:pt x="5039360" y="1127760"/>
                    <a:pt x="3911600" y="0"/>
                    <a:pt x="2519680" y="0"/>
                  </a:cubicBezTo>
                  <a:close/>
                </a:path>
              </a:pathLst>
            </a:custGeom>
            <a:blipFill>
              <a:blip r:embed="rId3"/>
              <a:stretch>
                <a:fillRect l="-83948" r="-85140" b="-33417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3670" y="0"/>
                    <a:pt x="0" y="1424940"/>
                    <a:pt x="0" y="3175000"/>
                  </a:cubicBezTo>
                  <a:cubicBezTo>
                    <a:pt x="0" y="4925060"/>
                    <a:pt x="1423670" y="6350000"/>
                    <a:pt x="3175000" y="6350000"/>
                  </a:cubicBezTo>
                  <a:cubicBezTo>
                    <a:pt x="4925060" y="6350000"/>
                    <a:pt x="6350000" y="4926330"/>
                    <a:pt x="6350000" y="3175000"/>
                  </a:cubicBezTo>
                  <a:cubicBezTo>
                    <a:pt x="6350000" y="1424940"/>
                    <a:pt x="4926330" y="0"/>
                    <a:pt x="3175000" y="0"/>
                  </a:cubicBezTo>
                  <a:close/>
                  <a:moveTo>
                    <a:pt x="3175000" y="5833110"/>
                  </a:moveTo>
                  <a:cubicBezTo>
                    <a:pt x="1709420" y="5833110"/>
                    <a:pt x="516890" y="4640580"/>
                    <a:pt x="516890" y="3175000"/>
                  </a:cubicBezTo>
                  <a:cubicBezTo>
                    <a:pt x="516890" y="1709420"/>
                    <a:pt x="1709420" y="516890"/>
                    <a:pt x="3175000" y="516890"/>
                  </a:cubicBezTo>
                  <a:cubicBezTo>
                    <a:pt x="4640580" y="516890"/>
                    <a:pt x="5833110" y="1709420"/>
                    <a:pt x="5833110" y="3175000"/>
                  </a:cubicBezTo>
                  <a:cubicBezTo>
                    <a:pt x="5833110" y="4640580"/>
                    <a:pt x="4640580" y="5833110"/>
                    <a:pt x="3175000" y="5833110"/>
                  </a:cubicBezTo>
                  <a:close/>
                </a:path>
              </a:pathLst>
            </a:custGeom>
            <a:solidFill>
              <a:srgbClr val="44BABC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4" name="Freeform 14"/>
          <p:cNvSpPr/>
          <p:nvPr/>
        </p:nvSpPr>
        <p:spPr>
          <a:xfrm>
            <a:off x="13009151" y="5958813"/>
            <a:ext cx="384955" cy="384955"/>
          </a:xfrm>
          <a:custGeom>
            <a:avLst/>
            <a:gdLst/>
            <a:ahLst/>
            <a:cxnLst/>
            <a:rect l="l" t="t" r="r" b="b"/>
            <a:pathLst>
              <a:path w="384955" h="384955">
                <a:moveTo>
                  <a:pt x="0" y="0"/>
                </a:moveTo>
                <a:lnTo>
                  <a:pt x="384955" y="0"/>
                </a:lnTo>
                <a:lnTo>
                  <a:pt x="384955" y="384955"/>
                </a:lnTo>
                <a:lnTo>
                  <a:pt x="0" y="3849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009151" y="5478607"/>
            <a:ext cx="384955" cy="384955"/>
          </a:xfrm>
          <a:custGeom>
            <a:avLst/>
            <a:gdLst/>
            <a:ahLst/>
            <a:cxnLst/>
            <a:rect l="l" t="t" r="r" b="b"/>
            <a:pathLst>
              <a:path w="384955" h="384955">
                <a:moveTo>
                  <a:pt x="0" y="0"/>
                </a:moveTo>
                <a:lnTo>
                  <a:pt x="384955" y="0"/>
                </a:lnTo>
                <a:lnTo>
                  <a:pt x="384955" y="384956"/>
                </a:lnTo>
                <a:lnTo>
                  <a:pt x="0" y="38495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3009151" y="4993708"/>
            <a:ext cx="384955" cy="384955"/>
          </a:xfrm>
          <a:custGeom>
            <a:avLst/>
            <a:gdLst/>
            <a:ahLst/>
            <a:cxnLst/>
            <a:rect l="l" t="t" r="r" b="b"/>
            <a:pathLst>
              <a:path w="384955" h="384955">
                <a:moveTo>
                  <a:pt x="0" y="0"/>
                </a:moveTo>
                <a:lnTo>
                  <a:pt x="384955" y="0"/>
                </a:lnTo>
                <a:lnTo>
                  <a:pt x="384955" y="384956"/>
                </a:lnTo>
                <a:lnTo>
                  <a:pt x="0" y="3849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7" name="Group 17"/>
          <p:cNvGrpSpPr/>
          <p:nvPr/>
        </p:nvGrpSpPr>
        <p:grpSpPr>
          <a:xfrm>
            <a:off x="13986613" y="8848606"/>
            <a:ext cx="2764687" cy="799894"/>
            <a:chOff x="0" y="0"/>
            <a:chExt cx="3686249" cy="106652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30797" cy="1027049"/>
            </a:xfrm>
            <a:custGeom>
              <a:avLst/>
              <a:gdLst/>
              <a:ahLst/>
              <a:cxnLst/>
              <a:rect l="l" t="t" r="r" b="b"/>
              <a:pathLst>
                <a:path w="1030797" h="1027049">
                  <a:moveTo>
                    <a:pt x="0" y="0"/>
                  </a:moveTo>
                  <a:lnTo>
                    <a:pt x="1030797" y="0"/>
                  </a:lnTo>
                  <a:lnTo>
                    <a:pt x="1030797" y="1027049"/>
                  </a:lnTo>
                  <a:lnTo>
                    <a:pt x="0" y="1027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1293706" y="1598"/>
              <a:ext cx="1064927" cy="1064927"/>
            </a:xfrm>
            <a:custGeom>
              <a:avLst/>
              <a:gdLst/>
              <a:ahLst/>
              <a:cxnLst/>
              <a:rect l="l" t="t" r="r" b="b"/>
              <a:pathLst>
                <a:path w="1064927" h="1064927">
                  <a:moveTo>
                    <a:pt x="0" y="0"/>
                  </a:moveTo>
                  <a:lnTo>
                    <a:pt x="1064927" y="0"/>
                  </a:lnTo>
                  <a:lnTo>
                    <a:pt x="1064927" y="1064927"/>
                  </a:lnTo>
                  <a:lnTo>
                    <a:pt x="0" y="1064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2660798" y="1598"/>
              <a:ext cx="1025451" cy="1025451"/>
            </a:xfrm>
            <a:custGeom>
              <a:avLst/>
              <a:gdLst/>
              <a:ahLst/>
              <a:cxnLst/>
              <a:rect l="l" t="t" r="r" b="b"/>
              <a:pathLst>
                <a:path w="1025451" h="1025451">
                  <a:moveTo>
                    <a:pt x="0" y="0"/>
                  </a:moveTo>
                  <a:lnTo>
                    <a:pt x="1025451" y="0"/>
                  </a:lnTo>
                  <a:lnTo>
                    <a:pt x="1025451" y="1025451"/>
                  </a:lnTo>
                  <a:lnTo>
                    <a:pt x="0" y="10254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1" name="Freeform 21"/>
          <p:cNvSpPr/>
          <p:nvPr/>
        </p:nvSpPr>
        <p:spPr>
          <a:xfrm>
            <a:off x="12293600" y="8075979"/>
            <a:ext cx="1098699" cy="976468"/>
          </a:xfrm>
          <a:custGeom>
            <a:avLst/>
            <a:gdLst/>
            <a:ahLst/>
            <a:cxnLst/>
            <a:rect l="l" t="t" r="r" b="b"/>
            <a:pathLst>
              <a:path w="1098699" h="976468">
                <a:moveTo>
                  <a:pt x="0" y="0"/>
                </a:moveTo>
                <a:lnTo>
                  <a:pt x="1098699" y="0"/>
                </a:lnTo>
                <a:lnTo>
                  <a:pt x="1098699" y="976468"/>
                </a:lnTo>
                <a:lnTo>
                  <a:pt x="0" y="97646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2" name="TextBox 22"/>
          <p:cNvSpPr txBox="1"/>
          <p:nvPr/>
        </p:nvSpPr>
        <p:spPr>
          <a:xfrm>
            <a:off x="1277625" y="6859092"/>
            <a:ext cx="7942575" cy="2190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17"/>
              </a:lnSpc>
            </a:pPr>
            <a:r>
              <a:rPr lang="en-US" sz="8199" spc="286">
                <a:solidFill>
                  <a:srgbClr val="0A4361"/>
                </a:solidFill>
                <a:latin typeface="Poppins Bold"/>
              </a:rPr>
              <a:t>Any Questions?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544400" y="5411932"/>
            <a:ext cx="3507554" cy="375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08"/>
              </a:lnSpc>
            </a:pPr>
            <a:r>
              <a:rPr lang="en-US" sz="2077">
                <a:solidFill>
                  <a:srgbClr val="0A4361"/>
                </a:solidFill>
                <a:latin typeface="Poppins"/>
              </a:rPr>
              <a:t>hsaund@rlksolicitors.com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3544400" y="5902100"/>
            <a:ext cx="4032348" cy="352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08"/>
              </a:lnSpc>
            </a:pPr>
            <a:r>
              <a:rPr lang="en-US" sz="2050" dirty="0">
                <a:solidFill>
                  <a:srgbClr val="0A4361"/>
                </a:solidFill>
                <a:latin typeface="Poppins"/>
                <a:cs typeface="Poppins"/>
              </a:rPr>
              <a:t>Birmingham </a:t>
            </a:r>
            <a:endParaRPr lang="en-US" sz="2077" dirty="0">
              <a:solidFill>
                <a:srgbClr val="0A4361"/>
              </a:solidFill>
              <a:latin typeface="Poppins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3544400" y="4942522"/>
            <a:ext cx="2370741" cy="375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08"/>
              </a:lnSpc>
            </a:pPr>
            <a:r>
              <a:rPr lang="en-US" sz="2077">
                <a:solidFill>
                  <a:srgbClr val="0A4361"/>
                </a:solidFill>
                <a:latin typeface="Poppins"/>
              </a:rPr>
              <a:t>0121 450 7800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3009151" y="4203465"/>
            <a:ext cx="5857379" cy="727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00"/>
              </a:lnSpc>
            </a:pPr>
            <a:r>
              <a:rPr lang="en-US" sz="4000">
                <a:solidFill>
                  <a:srgbClr val="0A4361"/>
                </a:solidFill>
                <a:latin typeface="Poppins Bold"/>
              </a:rPr>
              <a:t>Harpreet Saund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2453550" y="8170804"/>
            <a:ext cx="5236403" cy="542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2"/>
              </a:lnSpc>
            </a:pPr>
            <a:r>
              <a:rPr lang="en-US" sz="3002">
                <a:solidFill>
                  <a:srgbClr val="0A4361"/>
                </a:solidFill>
                <a:latin typeface="Poppins Bold"/>
              </a:rPr>
              <a:t>rlksolicitors.com</a:t>
            </a:r>
          </a:p>
        </p:txBody>
      </p:sp>
      <p:sp>
        <p:nvSpPr>
          <p:cNvPr id="28" name="Freeform 28"/>
          <p:cNvSpPr/>
          <p:nvPr/>
        </p:nvSpPr>
        <p:spPr>
          <a:xfrm>
            <a:off x="13392299" y="1453989"/>
            <a:ext cx="3181926" cy="1885002"/>
          </a:xfrm>
          <a:custGeom>
            <a:avLst/>
            <a:gdLst/>
            <a:ahLst/>
            <a:cxnLst/>
            <a:rect l="l" t="t" r="r" b="b"/>
            <a:pathLst>
              <a:path w="3181926" h="1885002">
                <a:moveTo>
                  <a:pt x="0" y="0"/>
                </a:moveTo>
                <a:lnTo>
                  <a:pt x="3181925" y="0"/>
                </a:lnTo>
                <a:lnTo>
                  <a:pt x="3181925" y="1885003"/>
                </a:lnTo>
                <a:lnTo>
                  <a:pt x="0" y="1885003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-2664" r="-2664"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259</Words>
  <Application>Microsoft Office PowerPoint</Application>
  <PresentationFormat>Custom</PresentationFormat>
  <Paragraphs>38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Poppins Semi-Bold</vt:lpstr>
      <vt:lpstr>Calibri</vt:lpstr>
      <vt:lpstr>Poppins Bold</vt:lpstr>
      <vt:lpstr>Arial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RLK PPT deck - Family and Divorce</dc:title>
  <dc:creator>Neelam Nahar</dc:creator>
  <cp:lastModifiedBy>Neelam Nahar</cp:lastModifiedBy>
  <cp:revision>29</cp:revision>
  <dcterms:created xsi:type="dcterms:W3CDTF">2006-08-16T00:00:00Z</dcterms:created>
  <dcterms:modified xsi:type="dcterms:W3CDTF">2024-01-17T16:27:06Z</dcterms:modified>
  <dc:identifier>DAF5Ud_CWwk</dc:identifier>
</cp:coreProperties>
</file>