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3" r:id="rId8"/>
    <p:sldId id="260" r:id="rId9"/>
  </p:sldIdLst>
  <p:sldSz cx="18288000" cy="10287000"/>
  <p:notesSz cx="6858000" cy="9144000"/>
  <p:embeddedFontLst>
    <p:embeddedFont>
      <p:font typeface="Poppins" panose="00000500000000000000" pitchFamily="2" charset="0"/>
      <p:regular r:id="rId10"/>
      <p:bold r:id="rId11"/>
      <p:italic r:id="rId12"/>
      <p:boldItalic r:id="rId13"/>
    </p:embeddedFont>
    <p:embeddedFont>
      <p:font typeface="Poppins Bold" panose="00000800000000000000" charset="0"/>
      <p:regular r:id="rId14"/>
      <p:bold r:id="rId15"/>
    </p:embeddedFont>
    <p:embeddedFont>
      <p:font typeface="Poppins Semi-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4CCF92-4FA2-A893-2C26-9E783CCB6E0E}" v="3" dt="2024-02-08T14:14:41.9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331" y="43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9.jpe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9.jpe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9.jpe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0.png"/><Relationship Id="rId7" Type="http://schemas.openxmlformats.org/officeDocument/2006/relationships/image" Target="../media/image2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0.png"/><Relationship Id="rId7" Type="http://schemas.openxmlformats.org/officeDocument/2006/relationships/image" Target="../media/image2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svg"/><Relationship Id="rId3" Type="http://schemas.openxmlformats.org/officeDocument/2006/relationships/image" Target="../media/image11.png"/><Relationship Id="rId7" Type="http://schemas.openxmlformats.org/officeDocument/2006/relationships/image" Target="../media/image17.svg"/><Relationship Id="rId12" Type="http://schemas.openxmlformats.org/officeDocument/2006/relationships/image" Target="../media/image6.png"/><Relationship Id="rId2" Type="http://schemas.openxmlformats.org/officeDocument/2006/relationships/image" Target="../media/image27.jpe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5.svg"/><Relationship Id="rId5" Type="http://schemas.openxmlformats.org/officeDocument/2006/relationships/image" Target="../media/image15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4" Type="http://schemas.openxmlformats.org/officeDocument/2006/relationships/image" Target="../media/image14.png"/><Relationship Id="rId9" Type="http://schemas.openxmlformats.org/officeDocument/2006/relationships/image" Target="../media/image3.sv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60644" y="-56321"/>
            <a:ext cx="13618118" cy="7660192"/>
            <a:chOff x="0" y="0"/>
            <a:chExt cx="6089457" cy="3425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64D6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 flipH="1"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2"/>
              <a:stretch>
                <a:fillRect l="-30354" t="-28314" r="-30950" b="-610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5"/>
          <p:cNvGrpSpPr/>
          <p:nvPr/>
        </p:nvGrpSpPr>
        <p:grpSpPr>
          <a:xfrm rot="-1660488">
            <a:off x="-1093552" y="5674008"/>
            <a:ext cx="8282376" cy="404757"/>
            <a:chOff x="0" y="0"/>
            <a:chExt cx="2181367" cy="10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747322">
            <a:off x="6816501" y="1357353"/>
            <a:ext cx="8282376" cy="111180"/>
            <a:chOff x="0" y="0"/>
            <a:chExt cx="2181367" cy="292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81366" cy="29282"/>
            </a:xfrm>
            <a:custGeom>
              <a:avLst/>
              <a:gdLst/>
              <a:ahLst/>
              <a:cxnLst/>
              <a:rect l="l" t="t" r="r" b="b"/>
              <a:pathLst>
                <a:path w="2181366" h="29282">
                  <a:moveTo>
                    <a:pt x="0" y="0"/>
                  </a:moveTo>
                  <a:lnTo>
                    <a:pt x="2181366" y="0"/>
                  </a:lnTo>
                  <a:lnTo>
                    <a:pt x="2181366" y="29282"/>
                  </a:lnTo>
                  <a:lnTo>
                    <a:pt x="0" y="29282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81367" cy="48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869361" y="8684418"/>
            <a:ext cx="2764687" cy="799894"/>
            <a:chOff x="0" y="0"/>
            <a:chExt cx="3686249" cy="106652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30797" cy="1027049"/>
            </a:xfrm>
            <a:custGeom>
              <a:avLst/>
              <a:gdLst/>
              <a:ahLst/>
              <a:cxnLst/>
              <a:rect l="l" t="t" r="r" b="b"/>
              <a:pathLst>
                <a:path w="1030797" h="1027049">
                  <a:moveTo>
                    <a:pt x="0" y="0"/>
                  </a:moveTo>
                  <a:lnTo>
                    <a:pt x="1030797" y="0"/>
                  </a:lnTo>
                  <a:lnTo>
                    <a:pt x="1030797" y="1027049"/>
                  </a:lnTo>
                  <a:lnTo>
                    <a:pt x="0" y="1027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293706" y="1598"/>
              <a:ext cx="1064927" cy="1064927"/>
            </a:xfrm>
            <a:custGeom>
              <a:avLst/>
              <a:gdLst/>
              <a:ahLst/>
              <a:cxnLst/>
              <a:rect l="l" t="t" r="r" b="b"/>
              <a:pathLst>
                <a:path w="1064927" h="1064927">
                  <a:moveTo>
                    <a:pt x="0" y="0"/>
                  </a:moveTo>
                  <a:lnTo>
                    <a:pt x="1064927" y="0"/>
                  </a:lnTo>
                  <a:lnTo>
                    <a:pt x="1064927" y="1064927"/>
                  </a:lnTo>
                  <a:lnTo>
                    <a:pt x="0" y="1064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2660798" y="1598"/>
              <a:ext cx="1025451" cy="1025451"/>
            </a:xfrm>
            <a:custGeom>
              <a:avLst/>
              <a:gdLst/>
              <a:ahLst/>
              <a:cxnLst/>
              <a:rect l="l" t="t" r="r" b="b"/>
              <a:pathLst>
                <a:path w="1025451" h="1025451">
                  <a:moveTo>
                    <a:pt x="0" y="0"/>
                  </a:moveTo>
                  <a:lnTo>
                    <a:pt x="1025451" y="0"/>
                  </a:lnTo>
                  <a:lnTo>
                    <a:pt x="1025451" y="1025451"/>
                  </a:lnTo>
                  <a:lnTo>
                    <a:pt x="0" y="1025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3068769" y="7707949"/>
            <a:ext cx="1098699" cy="976468"/>
          </a:xfrm>
          <a:custGeom>
            <a:avLst/>
            <a:gdLst/>
            <a:ahLst/>
            <a:cxnLst/>
            <a:rect l="l" t="t" r="r" b="b"/>
            <a:pathLst>
              <a:path w="1098699" h="976468">
                <a:moveTo>
                  <a:pt x="0" y="0"/>
                </a:moveTo>
                <a:lnTo>
                  <a:pt x="1098699" y="0"/>
                </a:lnTo>
                <a:lnTo>
                  <a:pt x="1098699" y="976469"/>
                </a:lnTo>
                <a:lnTo>
                  <a:pt x="0" y="97646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6"/>
          <p:cNvGrpSpPr/>
          <p:nvPr/>
        </p:nvGrpSpPr>
        <p:grpSpPr>
          <a:xfrm>
            <a:off x="4610100" y="8037355"/>
            <a:ext cx="4076630" cy="1294126"/>
            <a:chOff x="0" y="0"/>
            <a:chExt cx="973034" cy="30889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73034" cy="308890"/>
            </a:xfrm>
            <a:custGeom>
              <a:avLst/>
              <a:gdLst/>
              <a:ahLst/>
              <a:cxnLst/>
              <a:rect l="l" t="t" r="r" b="b"/>
              <a:pathLst>
                <a:path w="973034" h="308890">
                  <a:moveTo>
                    <a:pt x="34184" y="0"/>
                  </a:moveTo>
                  <a:lnTo>
                    <a:pt x="938851" y="0"/>
                  </a:lnTo>
                  <a:cubicBezTo>
                    <a:pt x="957730" y="0"/>
                    <a:pt x="973034" y="15305"/>
                    <a:pt x="973034" y="34184"/>
                  </a:cubicBezTo>
                  <a:lnTo>
                    <a:pt x="973034" y="274706"/>
                  </a:lnTo>
                  <a:cubicBezTo>
                    <a:pt x="973034" y="283772"/>
                    <a:pt x="969433" y="292467"/>
                    <a:pt x="963022" y="298877"/>
                  </a:cubicBezTo>
                  <a:cubicBezTo>
                    <a:pt x="956611" y="305288"/>
                    <a:pt x="947917" y="308890"/>
                    <a:pt x="938851" y="308890"/>
                  </a:cubicBezTo>
                  <a:lnTo>
                    <a:pt x="34184" y="308890"/>
                  </a:lnTo>
                  <a:cubicBezTo>
                    <a:pt x="25118" y="308890"/>
                    <a:pt x="16423" y="305288"/>
                    <a:pt x="10012" y="298877"/>
                  </a:cubicBezTo>
                  <a:cubicBezTo>
                    <a:pt x="3601" y="292467"/>
                    <a:pt x="0" y="283772"/>
                    <a:pt x="0" y="274706"/>
                  </a:cubicBezTo>
                  <a:lnTo>
                    <a:pt x="0" y="34184"/>
                  </a:lnTo>
                  <a:cubicBezTo>
                    <a:pt x="0" y="25118"/>
                    <a:pt x="3601" y="16423"/>
                    <a:pt x="10012" y="10012"/>
                  </a:cubicBezTo>
                  <a:cubicBezTo>
                    <a:pt x="16423" y="3601"/>
                    <a:pt x="25118" y="0"/>
                    <a:pt x="34184" y="0"/>
                  </a:cubicBez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66675"/>
              <a:ext cx="973034" cy="375565"/>
            </a:xfrm>
            <a:prstGeom prst="rect">
              <a:avLst/>
            </a:prstGeom>
          </p:spPr>
          <p:txBody>
            <a:bodyPr lIns="56055" tIns="56055" rIns="56055" bIns="56055" rtlCol="0" anchor="ctr"/>
            <a:lstStyle/>
            <a:p>
              <a:pPr algn="just">
                <a:lnSpc>
                  <a:spcPts val="4549"/>
                </a:lnSpc>
              </a:pPr>
              <a:r>
                <a:rPr lang="en-US" sz="3499" dirty="0">
                  <a:solidFill>
                    <a:srgbClr val="FFFFFF"/>
                  </a:solidFill>
                  <a:latin typeface="Poppins"/>
                </a:rPr>
                <a:t> Chris Guy</a:t>
              </a:r>
            </a:p>
            <a:p>
              <a:pPr algn="just">
                <a:lnSpc>
                  <a:spcPts val="3120"/>
                </a:lnSpc>
              </a:pPr>
              <a:r>
                <a:rPr lang="en-US" sz="2400" dirty="0">
                  <a:solidFill>
                    <a:srgbClr val="FFFFFF"/>
                  </a:solidFill>
                  <a:latin typeface="Poppins"/>
                </a:rPr>
                <a:t> 12 February 2024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3830300" y="854866"/>
            <a:ext cx="3181926" cy="1885002"/>
          </a:xfrm>
          <a:custGeom>
            <a:avLst/>
            <a:gdLst/>
            <a:ahLst/>
            <a:cxnLst/>
            <a:rect l="l" t="t" r="r" b="b"/>
            <a:pathLst>
              <a:path w="3181926" h="1885002">
                <a:moveTo>
                  <a:pt x="0" y="0"/>
                </a:moveTo>
                <a:lnTo>
                  <a:pt x="3181926" y="0"/>
                </a:lnTo>
                <a:lnTo>
                  <a:pt x="3181926" y="1885002"/>
                </a:lnTo>
                <a:lnTo>
                  <a:pt x="0" y="18850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13381079" y="7844581"/>
            <a:ext cx="5236403" cy="542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2"/>
              </a:lnSpc>
            </a:pPr>
            <a:r>
              <a:rPr lang="en-US" sz="3002">
                <a:solidFill>
                  <a:srgbClr val="0A4361"/>
                </a:solidFill>
                <a:latin typeface="Poppins Bold"/>
              </a:rPr>
              <a:t>rlksolicitors.com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715000" y="4809245"/>
            <a:ext cx="11734800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en-US" sz="6600" dirty="0">
                <a:solidFill>
                  <a:srgbClr val="0A4361"/>
                </a:solidFill>
                <a:latin typeface="Poppins"/>
              </a:rPr>
              <a:t>Shareholder Agreements </a:t>
            </a:r>
          </a:p>
          <a:p>
            <a:pPr>
              <a:lnSpc>
                <a:spcPts val="7680"/>
              </a:lnSpc>
            </a:pPr>
            <a:r>
              <a:rPr lang="en-US" sz="6600" dirty="0">
                <a:solidFill>
                  <a:srgbClr val="0A4361"/>
                </a:solidFill>
                <a:latin typeface="Poppins"/>
              </a:rPr>
              <a:t>&amp; Restrictive Covenants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BA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1351" y="-514693"/>
            <a:ext cx="20217665" cy="10839793"/>
            <a:chOff x="0" y="0"/>
            <a:chExt cx="5324817" cy="28549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24817" cy="2854925"/>
            </a:xfrm>
            <a:custGeom>
              <a:avLst/>
              <a:gdLst/>
              <a:ahLst/>
              <a:cxnLst/>
              <a:rect l="l" t="t" r="r" b="b"/>
              <a:pathLst>
                <a:path w="5324817" h="2854925">
                  <a:moveTo>
                    <a:pt x="0" y="0"/>
                  </a:moveTo>
                  <a:lnTo>
                    <a:pt x="5324817" y="0"/>
                  </a:lnTo>
                  <a:lnTo>
                    <a:pt x="5324817" y="2854925"/>
                  </a:lnTo>
                  <a:lnTo>
                    <a:pt x="0" y="28549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324817" cy="2893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25844" y="817619"/>
            <a:ext cx="6233456" cy="8699270"/>
            <a:chOff x="0" y="0"/>
            <a:chExt cx="8311274" cy="11599026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t="3451" b="3451"/>
            <a:stretch>
              <a:fillRect/>
            </a:stretch>
          </p:blipFill>
          <p:spPr>
            <a:xfrm>
              <a:off x="0" y="0"/>
              <a:ext cx="8311274" cy="11599026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193800" y="3695700"/>
            <a:ext cx="6756400" cy="5444384"/>
            <a:chOff x="0" y="0"/>
            <a:chExt cx="1779463" cy="14339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79463" cy="1433912"/>
            </a:xfrm>
            <a:custGeom>
              <a:avLst/>
              <a:gdLst/>
              <a:ahLst/>
              <a:cxnLst/>
              <a:rect l="l" t="t" r="r" b="b"/>
              <a:pathLst>
                <a:path w="1779463" h="1433912">
                  <a:moveTo>
                    <a:pt x="0" y="0"/>
                  </a:moveTo>
                  <a:lnTo>
                    <a:pt x="1779463" y="0"/>
                  </a:lnTo>
                  <a:lnTo>
                    <a:pt x="1779463" y="1433912"/>
                  </a:lnTo>
                  <a:lnTo>
                    <a:pt x="0" y="1433912"/>
                  </a:lnTo>
                  <a:close/>
                </a:path>
              </a:pathLst>
            </a:custGeom>
            <a:solidFill>
              <a:srgbClr val="44BABC">
                <a:alpha val="7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779463" cy="14720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973713" y="4287735"/>
            <a:ext cx="5196574" cy="2594203"/>
            <a:chOff x="0" y="-133350"/>
            <a:chExt cx="6928766" cy="3458938"/>
          </a:xfrm>
        </p:grpSpPr>
        <p:sp>
          <p:nvSpPr>
            <p:cNvPr id="11" name="TextBox 11"/>
            <p:cNvSpPr txBox="1"/>
            <p:nvPr/>
          </p:nvSpPr>
          <p:spPr>
            <a:xfrm>
              <a:off x="0" y="905865"/>
              <a:ext cx="6928766" cy="2419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 dirty="0">
                  <a:solidFill>
                    <a:srgbClr val="0A4361"/>
                  </a:solidFill>
                  <a:latin typeface="Poppins Semi-Bold"/>
                </a:rPr>
                <a:t>Solicitor &amp; Head of Business Interruption Litigation</a:t>
              </a:r>
              <a:r>
                <a:rPr lang="en-US" sz="3399" dirty="0">
                  <a:solidFill>
                    <a:srgbClr val="000000"/>
                  </a:solidFill>
                  <a:latin typeface="Poppins"/>
                </a:rPr>
                <a:t>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33350"/>
              <a:ext cx="6928766" cy="10790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79"/>
                </a:lnSpc>
              </a:pPr>
              <a:r>
                <a:rPr lang="en-US" sz="4699">
                  <a:solidFill>
                    <a:srgbClr val="0A4361"/>
                  </a:solidFill>
                  <a:latin typeface="Poppins Bold"/>
                </a:rPr>
                <a:t>Chris Guy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082461" y="1465864"/>
            <a:ext cx="2911939" cy="1725060"/>
          </a:xfrm>
          <a:custGeom>
            <a:avLst/>
            <a:gdLst/>
            <a:ahLst/>
            <a:cxnLst/>
            <a:rect l="l" t="t" r="r" b="b"/>
            <a:pathLst>
              <a:path w="2911939" h="1725060">
                <a:moveTo>
                  <a:pt x="0" y="0"/>
                </a:moveTo>
                <a:lnTo>
                  <a:pt x="2911939" y="0"/>
                </a:lnTo>
                <a:lnTo>
                  <a:pt x="2911939" y="1725059"/>
                </a:lnTo>
                <a:lnTo>
                  <a:pt x="0" y="17250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rot="-10800000">
            <a:off x="-305814" y="-323115"/>
            <a:ext cx="8744064" cy="2511931"/>
          </a:xfrm>
          <a:custGeom>
            <a:avLst/>
            <a:gdLst/>
            <a:ahLst/>
            <a:cxnLst/>
            <a:rect l="l" t="t" r="r" b="b"/>
            <a:pathLst>
              <a:path w="8744064" h="2511931">
                <a:moveTo>
                  <a:pt x="0" y="0"/>
                </a:moveTo>
                <a:lnTo>
                  <a:pt x="8744064" y="0"/>
                </a:lnTo>
                <a:lnTo>
                  <a:pt x="8744064" y="2511931"/>
                </a:lnTo>
                <a:lnTo>
                  <a:pt x="0" y="25119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2178158" y="7875506"/>
            <a:ext cx="505610" cy="505610"/>
          </a:xfrm>
          <a:custGeom>
            <a:avLst/>
            <a:gdLst/>
            <a:ahLst/>
            <a:cxnLst/>
            <a:rect l="l" t="t" r="r" b="b"/>
            <a:pathLst>
              <a:path w="505610" h="505610">
                <a:moveTo>
                  <a:pt x="0" y="0"/>
                </a:moveTo>
                <a:lnTo>
                  <a:pt x="505610" y="0"/>
                </a:lnTo>
                <a:lnTo>
                  <a:pt x="505610" y="505610"/>
                </a:lnTo>
                <a:lnTo>
                  <a:pt x="0" y="5056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2178158" y="7230806"/>
            <a:ext cx="505610" cy="505610"/>
          </a:xfrm>
          <a:custGeom>
            <a:avLst/>
            <a:gdLst/>
            <a:ahLst/>
            <a:cxnLst/>
            <a:rect l="l" t="t" r="r" b="b"/>
            <a:pathLst>
              <a:path w="505610" h="505610">
                <a:moveTo>
                  <a:pt x="0" y="0"/>
                </a:moveTo>
                <a:lnTo>
                  <a:pt x="505610" y="0"/>
                </a:lnTo>
                <a:lnTo>
                  <a:pt x="505610" y="505610"/>
                </a:lnTo>
                <a:lnTo>
                  <a:pt x="0" y="5056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2896409" y="7847159"/>
            <a:ext cx="7693229" cy="49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0"/>
              </a:lnSpc>
            </a:pPr>
            <a:r>
              <a:rPr lang="en-US" sz="2728" dirty="0">
                <a:solidFill>
                  <a:srgbClr val="0A4361"/>
                </a:solidFill>
                <a:latin typeface="Poppins"/>
              </a:rPr>
              <a:t>cguy@rlksolicitors.com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881169" y="7901484"/>
            <a:ext cx="5296187" cy="49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0"/>
              </a:lnSpc>
            </a:pPr>
            <a:endParaRPr/>
          </a:p>
        </p:txBody>
      </p:sp>
      <p:sp>
        <p:nvSpPr>
          <p:cNvPr id="19" name="TextBox 19"/>
          <p:cNvSpPr txBox="1"/>
          <p:nvPr/>
        </p:nvSpPr>
        <p:spPr>
          <a:xfrm>
            <a:off x="2898586" y="7256481"/>
            <a:ext cx="3113791" cy="49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0"/>
              </a:lnSpc>
            </a:pPr>
            <a:r>
              <a:rPr lang="en-US" sz="2728" dirty="0">
                <a:solidFill>
                  <a:srgbClr val="0A4361"/>
                </a:solidFill>
                <a:latin typeface="Poppins"/>
              </a:rPr>
              <a:t>0121 450 7800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260532" y="-149568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0" y="0"/>
            <a:ext cx="10416554" cy="10416554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3"/>
              <a:stretch>
                <a:fillRect l="-88009" r="-27885" b="-22790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156743" y="2744414"/>
            <a:ext cx="10131257" cy="677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48"/>
              </a:lnSpc>
              <a:spcBef>
                <a:spcPct val="0"/>
              </a:spcBef>
            </a:pPr>
            <a:r>
              <a:rPr lang="en-US" sz="5200" spc="182" dirty="0">
                <a:solidFill>
                  <a:srgbClr val="0A4361"/>
                </a:solidFill>
                <a:latin typeface="Poppins"/>
              </a:rPr>
              <a:t>Shareholders’ agreements</a:t>
            </a:r>
          </a:p>
        </p:txBody>
      </p:sp>
      <p:sp>
        <p:nvSpPr>
          <p:cNvPr id="6" name="Freeform 6"/>
          <p:cNvSpPr/>
          <p:nvPr/>
        </p:nvSpPr>
        <p:spPr>
          <a:xfrm rot="-10800000" flipH="1">
            <a:off x="11475254" y="-364284"/>
            <a:ext cx="6812746" cy="1957116"/>
          </a:xfrm>
          <a:custGeom>
            <a:avLst/>
            <a:gdLst/>
            <a:ahLst/>
            <a:cxnLst/>
            <a:rect l="l" t="t" r="r" b="b"/>
            <a:pathLst>
              <a:path w="6812746" h="1957116">
                <a:moveTo>
                  <a:pt x="6812746" y="0"/>
                </a:moveTo>
                <a:lnTo>
                  <a:pt x="0" y="0"/>
                </a:lnTo>
                <a:lnTo>
                  <a:pt x="0" y="1957116"/>
                </a:lnTo>
                <a:lnTo>
                  <a:pt x="6812746" y="1957116"/>
                </a:lnTo>
                <a:lnTo>
                  <a:pt x="681274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 rot="8100000">
            <a:off x="5145657" y="826322"/>
            <a:ext cx="8282376" cy="404757"/>
            <a:chOff x="0" y="0"/>
            <a:chExt cx="2181367" cy="1066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8100000">
            <a:off x="-1220188" y="7265522"/>
            <a:ext cx="8282376" cy="260991"/>
            <a:chOff x="0" y="0"/>
            <a:chExt cx="2181367" cy="687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559929" y="6558678"/>
            <a:ext cx="9698854" cy="1288751"/>
            <a:chOff x="0" y="-7775"/>
            <a:chExt cx="12931805" cy="17183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20731" y="-7775"/>
              <a:ext cx="11911074" cy="17183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Clarity</a:t>
              </a: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 and understanding in black and white – reduces the likelihood of misunderstandings and disputes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559929" y="7894066"/>
            <a:ext cx="9698854" cy="1288751"/>
            <a:chOff x="0" y="-7775"/>
            <a:chExt cx="12931805" cy="17183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20731" y="-7775"/>
              <a:ext cx="11911074" cy="17183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49"/>
                </a:lnSpc>
                <a:spcBef>
                  <a:spcPct val="0"/>
                </a:spcBef>
              </a:pP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Effective tool for </a:t>
              </a: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dispute resolution </a:t>
              </a: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– provides sensible mechanisms for this, keeping time and costs to a minimum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14669008" y="1172818"/>
            <a:ext cx="2082292" cy="123356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69"/>
                </a:lnTo>
                <a:lnTo>
                  <a:pt x="0" y="12335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3" name="Group 23"/>
          <p:cNvGrpSpPr/>
          <p:nvPr/>
        </p:nvGrpSpPr>
        <p:grpSpPr>
          <a:xfrm>
            <a:off x="7564446" y="5023455"/>
            <a:ext cx="9780881" cy="1288751"/>
            <a:chOff x="0" y="-7775"/>
            <a:chExt cx="13041175" cy="171833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020729" y="-7775"/>
              <a:ext cx="12020446" cy="17183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Legal document </a:t>
              </a: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which outlines rights, responsibilities and obligations of shareholders / partners in a business</a:t>
              </a:r>
            </a:p>
          </p:txBody>
        </p:sp>
      </p:grpSp>
      <p:grpSp>
        <p:nvGrpSpPr>
          <p:cNvPr id="26" name="Group 23">
            <a:extLst>
              <a:ext uri="{FF2B5EF4-FFF2-40B4-BE49-F238E27FC236}">
                <a16:creationId xmlns:a16="http://schemas.microsoft.com/office/drawing/2014/main" id="{D6BAC9DD-A5C0-04FF-AC89-8245C48CC696}"/>
              </a:ext>
            </a:extLst>
          </p:cNvPr>
          <p:cNvGrpSpPr/>
          <p:nvPr/>
        </p:nvGrpSpPr>
        <p:grpSpPr>
          <a:xfrm>
            <a:off x="7564995" y="3623930"/>
            <a:ext cx="9739868" cy="1288751"/>
            <a:chOff x="-203200" y="-2032522"/>
            <a:chExt cx="12986491" cy="1718334"/>
          </a:xfrm>
        </p:grpSpPr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2BB8DC51-47D5-9022-9E41-97F130D40BA5}"/>
                </a:ext>
              </a:extLst>
            </p:cNvPr>
            <p:cNvSpPr/>
            <p:nvPr/>
          </p:nvSpPr>
          <p:spPr>
            <a:xfrm>
              <a:off x="-203200" y="-1887995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25">
              <a:extLst>
                <a:ext uri="{FF2B5EF4-FFF2-40B4-BE49-F238E27FC236}">
                  <a16:creationId xmlns:a16="http://schemas.microsoft.com/office/drawing/2014/main" id="{56985BBD-EC01-9B2A-8915-3C9B0C2321E4}"/>
                </a:ext>
              </a:extLst>
            </p:cNvPr>
            <p:cNvSpPr txBox="1"/>
            <p:nvPr/>
          </p:nvSpPr>
          <p:spPr>
            <a:xfrm>
              <a:off x="762845" y="-2032522"/>
              <a:ext cx="12020446" cy="17183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Highly recommended no matter the size of your business. Alternative is a </a:t>
              </a: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Partnership Agreement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C4C64-3CB4-A148-E15E-2D861D086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0CD4483-840A-A30B-92A4-DB9B6FE63EC5}"/>
              </a:ext>
            </a:extLst>
          </p:cNvPr>
          <p:cNvSpPr/>
          <p:nvPr/>
        </p:nvSpPr>
        <p:spPr>
          <a:xfrm flipH="1" flipV="1">
            <a:off x="-260532" y="-149568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06283B8-500A-1F65-F9FC-D7C0D88BC1EA}"/>
              </a:ext>
            </a:extLst>
          </p:cNvPr>
          <p:cNvGrpSpPr/>
          <p:nvPr/>
        </p:nvGrpSpPr>
        <p:grpSpPr>
          <a:xfrm rot="-10800000">
            <a:off x="0" y="0"/>
            <a:ext cx="10416554" cy="10416554"/>
            <a:chOff x="0" y="0"/>
            <a:chExt cx="6350000" cy="63500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8299116-68A4-8F08-9556-09D819C19A7C}"/>
                </a:ext>
              </a:extLst>
            </p:cNvPr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3"/>
              <a:stretch>
                <a:fillRect l="-88009" r="-27885" b="-22790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BBD1AC1B-8B79-2B8C-A242-C6012472E0E5}"/>
              </a:ext>
            </a:extLst>
          </p:cNvPr>
          <p:cNvSpPr txBox="1"/>
          <p:nvPr/>
        </p:nvSpPr>
        <p:spPr>
          <a:xfrm>
            <a:off x="8156743" y="2744414"/>
            <a:ext cx="10131257" cy="677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48"/>
              </a:lnSpc>
              <a:spcBef>
                <a:spcPct val="0"/>
              </a:spcBef>
            </a:pPr>
            <a:r>
              <a:rPr lang="en-US" sz="5200" spc="182" dirty="0">
                <a:solidFill>
                  <a:srgbClr val="0A4361"/>
                </a:solidFill>
                <a:latin typeface="Poppins"/>
              </a:rPr>
              <a:t>Shareholders’ agreements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8970CB0-A924-A3C1-C149-7D6E32FAA751}"/>
              </a:ext>
            </a:extLst>
          </p:cNvPr>
          <p:cNvSpPr/>
          <p:nvPr/>
        </p:nvSpPr>
        <p:spPr>
          <a:xfrm rot="-10800000" flipH="1">
            <a:off x="11475254" y="-364284"/>
            <a:ext cx="6812746" cy="1957116"/>
          </a:xfrm>
          <a:custGeom>
            <a:avLst/>
            <a:gdLst/>
            <a:ahLst/>
            <a:cxnLst/>
            <a:rect l="l" t="t" r="r" b="b"/>
            <a:pathLst>
              <a:path w="6812746" h="1957116">
                <a:moveTo>
                  <a:pt x="6812746" y="0"/>
                </a:moveTo>
                <a:lnTo>
                  <a:pt x="0" y="0"/>
                </a:lnTo>
                <a:lnTo>
                  <a:pt x="0" y="1957116"/>
                </a:lnTo>
                <a:lnTo>
                  <a:pt x="6812746" y="1957116"/>
                </a:lnTo>
                <a:lnTo>
                  <a:pt x="681274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0C13726E-8AC7-7487-C646-1384B0D36EEF}"/>
              </a:ext>
            </a:extLst>
          </p:cNvPr>
          <p:cNvGrpSpPr/>
          <p:nvPr/>
        </p:nvGrpSpPr>
        <p:grpSpPr>
          <a:xfrm rot="8100000">
            <a:off x="5145657" y="826322"/>
            <a:ext cx="8282376" cy="404757"/>
            <a:chOff x="0" y="0"/>
            <a:chExt cx="2181367" cy="10660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B3D8036-ADAC-5013-E2D1-A0567290CFB3}"/>
                </a:ext>
              </a:extLst>
            </p:cNvPr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3ADF919-8420-8A63-F89B-05D0B46903DA}"/>
                </a:ext>
              </a:extLst>
            </p:cNvPr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62FE0AAF-EAE3-91F7-B421-3CCF41FB9FA9}"/>
              </a:ext>
            </a:extLst>
          </p:cNvPr>
          <p:cNvGrpSpPr/>
          <p:nvPr/>
        </p:nvGrpSpPr>
        <p:grpSpPr>
          <a:xfrm rot="8100000">
            <a:off x="-1220188" y="7265522"/>
            <a:ext cx="8282376" cy="260991"/>
            <a:chOff x="0" y="0"/>
            <a:chExt cx="2181367" cy="6873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C00CF3E8-37E5-7572-D138-B9796979A5BA}"/>
                </a:ext>
              </a:extLst>
            </p:cNvPr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DBE4CEC-E82C-129E-653E-F066302D855D}"/>
                </a:ext>
              </a:extLst>
            </p:cNvPr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2DB945F3-3140-D6BC-4721-7EC7B62CC4BD}"/>
              </a:ext>
            </a:extLst>
          </p:cNvPr>
          <p:cNvGrpSpPr/>
          <p:nvPr/>
        </p:nvGrpSpPr>
        <p:grpSpPr>
          <a:xfrm>
            <a:off x="7559929" y="6558678"/>
            <a:ext cx="9698854" cy="852734"/>
            <a:chOff x="0" y="-7775"/>
            <a:chExt cx="12931805" cy="1136978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177F374E-60FA-037B-B6BF-3BE9CD8BB7DD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D7C00F19-0D50-1F1A-0203-B162FE6FBF32}"/>
                </a:ext>
              </a:extLst>
            </p:cNvPr>
            <p:cNvSpPr txBox="1"/>
            <p:nvPr/>
          </p:nvSpPr>
          <p:spPr>
            <a:xfrm>
              <a:off x="1020731" y="-7775"/>
              <a:ext cx="11911074" cy="1136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49"/>
                </a:lnSpc>
                <a:spcBef>
                  <a:spcPct val="0"/>
                </a:spcBef>
              </a:pP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Can deal with </a:t>
              </a: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transfer of shares </a:t>
              </a: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to maintain stability and control </a:t>
              </a: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44068688-8F75-3A2D-A7EE-C151A75209FD}"/>
              </a:ext>
            </a:extLst>
          </p:cNvPr>
          <p:cNvGrpSpPr/>
          <p:nvPr/>
        </p:nvGrpSpPr>
        <p:grpSpPr>
          <a:xfrm>
            <a:off x="7559929" y="7894066"/>
            <a:ext cx="9698854" cy="852734"/>
            <a:chOff x="0" y="-7775"/>
            <a:chExt cx="12931805" cy="1136978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91C4CB9A-ED6B-C9CB-CA4F-73EBC76050C2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612C7FDB-C143-A7E0-640F-1468604907FC}"/>
                </a:ext>
              </a:extLst>
            </p:cNvPr>
            <p:cNvSpPr txBox="1"/>
            <p:nvPr/>
          </p:nvSpPr>
          <p:spPr>
            <a:xfrm>
              <a:off x="1020731" y="-7775"/>
              <a:ext cx="11911074" cy="1136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Confidentiality and non-compete </a:t>
              </a: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clauses are extremely helpful to protect the business </a:t>
              </a:r>
            </a:p>
          </p:txBody>
        </p:sp>
      </p:grpSp>
      <p:sp>
        <p:nvSpPr>
          <p:cNvPr id="22" name="Freeform 22">
            <a:extLst>
              <a:ext uri="{FF2B5EF4-FFF2-40B4-BE49-F238E27FC236}">
                <a16:creationId xmlns:a16="http://schemas.microsoft.com/office/drawing/2014/main" id="{B9B2E25D-3F7C-A539-AB33-236C27F924EF}"/>
              </a:ext>
            </a:extLst>
          </p:cNvPr>
          <p:cNvSpPr/>
          <p:nvPr/>
        </p:nvSpPr>
        <p:spPr>
          <a:xfrm>
            <a:off x="14669008" y="1172818"/>
            <a:ext cx="2082292" cy="123356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69"/>
                </a:lnTo>
                <a:lnTo>
                  <a:pt x="0" y="12335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D37DEFD2-803C-3AEC-78AE-3E582B5D4960}"/>
              </a:ext>
            </a:extLst>
          </p:cNvPr>
          <p:cNvGrpSpPr/>
          <p:nvPr/>
        </p:nvGrpSpPr>
        <p:grpSpPr>
          <a:xfrm>
            <a:off x="7564446" y="5023455"/>
            <a:ext cx="9780881" cy="852734"/>
            <a:chOff x="0" y="-7775"/>
            <a:chExt cx="13041175" cy="1136978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3DB413B9-B4F2-40C4-9FBB-4A8DBCFF9340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1ED3EE06-FA74-9C96-E288-1F5964A0BABD}"/>
                </a:ext>
              </a:extLst>
            </p:cNvPr>
            <p:cNvSpPr txBox="1"/>
            <p:nvPr/>
          </p:nvSpPr>
          <p:spPr>
            <a:xfrm>
              <a:off x="1020729" y="-7775"/>
              <a:ext cx="12020446" cy="1136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Establishes </a:t>
              </a: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framework for governance </a:t>
              </a: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and prevents power struggles</a:t>
              </a:r>
            </a:p>
          </p:txBody>
        </p:sp>
      </p:grpSp>
      <p:grpSp>
        <p:nvGrpSpPr>
          <p:cNvPr id="26" name="Group 23">
            <a:extLst>
              <a:ext uri="{FF2B5EF4-FFF2-40B4-BE49-F238E27FC236}">
                <a16:creationId xmlns:a16="http://schemas.microsoft.com/office/drawing/2014/main" id="{02761337-0B37-008A-41FA-6DE1FB259785}"/>
              </a:ext>
            </a:extLst>
          </p:cNvPr>
          <p:cNvGrpSpPr/>
          <p:nvPr/>
        </p:nvGrpSpPr>
        <p:grpSpPr>
          <a:xfrm>
            <a:off x="7564995" y="3623930"/>
            <a:ext cx="9739868" cy="852734"/>
            <a:chOff x="-203200" y="-2032522"/>
            <a:chExt cx="12986491" cy="1136978"/>
          </a:xfrm>
        </p:grpSpPr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48B1407A-C729-4A14-F6FB-340425EDC2CA}"/>
                </a:ext>
              </a:extLst>
            </p:cNvPr>
            <p:cNvSpPr/>
            <p:nvPr/>
          </p:nvSpPr>
          <p:spPr>
            <a:xfrm>
              <a:off x="-203200" y="-1887995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25">
              <a:extLst>
                <a:ext uri="{FF2B5EF4-FFF2-40B4-BE49-F238E27FC236}">
                  <a16:creationId xmlns:a16="http://schemas.microsoft.com/office/drawing/2014/main" id="{4C0AC5A4-A814-835A-C6B5-356ADD2DC25E}"/>
                </a:ext>
              </a:extLst>
            </p:cNvPr>
            <p:cNvSpPr txBox="1"/>
            <p:nvPr/>
          </p:nvSpPr>
          <p:spPr>
            <a:xfrm>
              <a:off x="762845" y="-2032522"/>
              <a:ext cx="12020446" cy="1136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Can protect </a:t>
              </a: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minority shareholders </a:t>
              </a: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who have less influence in decision-making</a:t>
              </a:r>
              <a:endParaRPr lang="en-US" sz="2499" b="1" spc="244" dirty="0">
                <a:solidFill>
                  <a:srgbClr val="0A4361"/>
                </a:solidFill>
                <a:latin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0124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62C75-2A6D-9B10-40A9-826813BAF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7977FDF-E788-B98C-22C4-0490E82F7EEF}"/>
              </a:ext>
            </a:extLst>
          </p:cNvPr>
          <p:cNvSpPr/>
          <p:nvPr/>
        </p:nvSpPr>
        <p:spPr>
          <a:xfrm flipH="1" flipV="1">
            <a:off x="-260532" y="-149568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8FB9CB5-854D-8F51-79DE-AF564FF3FB64}"/>
              </a:ext>
            </a:extLst>
          </p:cNvPr>
          <p:cNvGrpSpPr/>
          <p:nvPr/>
        </p:nvGrpSpPr>
        <p:grpSpPr>
          <a:xfrm rot="-10800000">
            <a:off x="0" y="0"/>
            <a:ext cx="10416554" cy="10416554"/>
            <a:chOff x="0" y="0"/>
            <a:chExt cx="6350000" cy="63500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E9E9091-9B6A-E787-E65F-5CD7F8AE467E}"/>
                </a:ext>
              </a:extLst>
            </p:cNvPr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3"/>
              <a:stretch>
                <a:fillRect l="-88009" r="-27885" b="-22790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B1B7398F-E82B-28A1-A545-393C014E235D}"/>
              </a:ext>
            </a:extLst>
          </p:cNvPr>
          <p:cNvSpPr txBox="1"/>
          <p:nvPr/>
        </p:nvSpPr>
        <p:spPr>
          <a:xfrm>
            <a:off x="8156743" y="2744414"/>
            <a:ext cx="10131257" cy="677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48"/>
              </a:lnSpc>
              <a:spcBef>
                <a:spcPct val="0"/>
              </a:spcBef>
            </a:pPr>
            <a:r>
              <a:rPr lang="en-US" sz="5200" spc="182" dirty="0">
                <a:solidFill>
                  <a:srgbClr val="0A4361"/>
                </a:solidFill>
                <a:latin typeface="Poppins"/>
              </a:rPr>
              <a:t>Shareholders’ agreements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DA41687-F0F6-263B-265C-1B8E87EC25C4}"/>
              </a:ext>
            </a:extLst>
          </p:cNvPr>
          <p:cNvSpPr/>
          <p:nvPr/>
        </p:nvSpPr>
        <p:spPr>
          <a:xfrm rot="-10800000" flipH="1">
            <a:off x="11475254" y="-364284"/>
            <a:ext cx="6812746" cy="1957116"/>
          </a:xfrm>
          <a:custGeom>
            <a:avLst/>
            <a:gdLst/>
            <a:ahLst/>
            <a:cxnLst/>
            <a:rect l="l" t="t" r="r" b="b"/>
            <a:pathLst>
              <a:path w="6812746" h="1957116">
                <a:moveTo>
                  <a:pt x="6812746" y="0"/>
                </a:moveTo>
                <a:lnTo>
                  <a:pt x="0" y="0"/>
                </a:lnTo>
                <a:lnTo>
                  <a:pt x="0" y="1957116"/>
                </a:lnTo>
                <a:lnTo>
                  <a:pt x="6812746" y="1957116"/>
                </a:lnTo>
                <a:lnTo>
                  <a:pt x="681274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BAB9D7FF-A07F-3DBD-40B5-08909041A004}"/>
              </a:ext>
            </a:extLst>
          </p:cNvPr>
          <p:cNvGrpSpPr/>
          <p:nvPr/>
        </p:nvGrpSpPr>
        <p:grpSpPr>
          <a:xfrm rot="8100000">
            <a:off x="5145657" y="826322"/>
            <a:ext cx="8282376" cy="404757"/>
            <a:chOff x="0" y="0"/>
            <a:chExt cx="2181367" cy="10660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FC41679-E726-A35D-8E80-AF0B032CC1E2}"/>
                </a:ext>
              </a:extLst>
            </p:cNvPr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83BED06-FC43-C960-166A-EA3EA686AEC3}"/>
                </a:ext>
              </a:extLst>
            </p:cNvPr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ACA1A91E-1900-1CF8-7A83-263C363AE3FB}"/>
              </a:ext>
            </a:extLst>
          </p:cNvPr>
          <p:cNvGrpSpPr/>
          <p:nvPr/>
        </p:nvGrpSpPr>
        <p:grpSpPr>
          <a:xfrm rot="8100000">
            <a:off x="-1220188" y="7265522"/>
            <a:ext cx="8282376" cy="260991"/>
            <a:chOff x="0" y="0"/>
            <a:chExt cx="2181367" cy="6873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CD111C6-C445-CA43-8E28-E0213ABDB89B}"/>
                </a:ext>
              </a:extLst>
            </p:cNvPr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5B73E2BF-84F2-1195-1D13-8979119077B8}"/>
                </a:ext>
              </a:extLst>
            </p:cNvPr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4DE7FE58-EE29-721A-1F7D-9B4210C35B76}"/>
              </a:ext>
            </a:extLst>
          </p:cNvPr>
          <p:cNvGrpSpPr/>
          <p:nvPr/>
        </p:nvGrpSpPr>
        <p:grpSpPr>
          <a:xfrm>
            <a:off x="7559929" y="6558678"/>
            <a:ext cx="9698854" cy="1724768"/>
            <a:chOff x="0" y="-7775"/>
            <a:chExt cx="12931805" cy="2299690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1EFE2BB5-874C-9863-13A5-F82DC0FBF44D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42BAD322-2B46-8E40-1399-1E13C4885A9D}"/>
                </a:ext>
              </a:extLst>
            </p:cNvPr>
            <p:cNvSpPr txBox="1"/>
            <p:nvPr/>
          </p:nvSpPr>
          <p:spPr>
            <a:xfrm>
              <a:off x="1020731" y="-7775"/>
              <a:ext cx="11911074" cy="22996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49"/>
                </a:lnSpc>
                <a:spcBef>
                  <a:spcPct val="0"/>
                </a:spcBef>
              </a:pP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Also consider </a:t>
              </a: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Articles of Incorporation / Association </a:t>
              </a: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(foundational legal document which outlines the basic structure and governance of the company  </a:t>
              </a: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B4DE4F4B-2F22-7BCC-A1EB-B504489B6E6E}"/>
              </a:ext>
            </a:extLst>
          </p:cNvPr>
          <p:cNvSpPr txBox="1"/>
          <p:nvPr/>
        </p:nvSpPr>
        <p:spPr>
          <a:xfrm>
            <a:off x="8325477" y="7894066"/>
            <a:ext cx="8933306" cy="416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449"/>
              </a:lnSpc>
              <a:spcBef>
                <a:spcPct val="0"/>
              </a:spcBef>
            </a:pPr>
            <a:endParaRPr lang="en-US" sz="2499" spc="244" dirty="0">
              <a:solidFill>
                <a:srgbClr val="0A4361"/>
              </a:solidFill>
              <a:latin typeface="Poppins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3941EA00-8302-EEFD-9630-267F9DE20F83}"/>
              </a:ext>
            </a:extLst>
          </p:cNvPr>
          <p:cNvSpPr/>
          <p:nvPr/>
        </p:nvSpPr>
        <p:spPr>
          <a:xfrm>
            <a:off x="14669008" y="1172818"/>
            <a:ext cx="2082292" cy="123356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69"/>
                </a:lnTo>
                <a:lnTo>
                  <a:pt x="0" y="12335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83C433DB-441E-43FF-6203-704508784EED}"/>
              </a:ext>
            </a:extLst>
          </p:cNvPr>
          <p:cNvGrpSpPr/>
          <p:nvPr/>
        </p:nvGrpSpPr>
        <p:grpSpPr>
          <a:xfrm>
            <a:off x="7564446" y="5023455"/>
            <a:ext cx="9780881" cy="852734"/>
            <a:chOff x="0" y="-7775"/>
            <a:chExt cx="13041175" cy="1136978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B3725CF8-612B-116D-0A22-98ACA249333F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4086E011-2992-AA9F-DB08-2E98EFCB0607}"/>
                </a:ext>
              </a:extLst>
            </p:cNvPr>
            <p:cNvSpPr txBox="1"/>
            <p:nvPr/>
          </p:nvSpPr>
          <p:spPr>
            <a:xfrm>
              <a:off x="1020729" y="-7775"/>
              <a:ext cx="12020446" cy="1136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Should be </a:t>
              </a:r>
              <a:r>
                <a:rPr lang="en-US" sz="2499" b="1" spc="244" dirty="0" err="1">
                  <a:solidFill>
                    <a:srgbClr val="0A4361"/>
                  </a:solidFill>
                  <a:latin typeface="Poppins"/>
                </a:rPr>
                <a:t>customised</a:t>
              </a: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 to suit you and your business needs </a:t>
              </a:r>
            </a:p>
          </p:txBody>
        </p:sp>
      </p:grpSp>
      <p:grpSp>
        <p:nvGrpSpPr>
          <p:cNvPr id="26" name="Group 23">
            <a:extLst>
              <a:ext uri="{FF2B5EF4-FFF2-40B4-BE49-F238E27FC236}">
                <a16:creationId xmlns:a16="http://schemas.microsoft.com/office/drawing/2014/main" id="{C9A8454B-2849-F11D-D8A2-7D77F40C3092}"/>
              </a:ext>
            </a:extLst>
          </p:cNvPr>
          <p:cNvGrpSpPr/>
          <p:nvPr/>
        </p:nvGrpSpPr>
        <p:grpSpPr>
          <a:xfrm>
            <a:off x="7564995" y="3623930"/>
            <a:ext cx="9739868" cy="852734"/>
            <a:chOff x="-203200" y="-2032522"/>
            <a:chExt cx="12986491" cy="1136978"/>
          </a:xfrm>
        </p:grpSpPr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DE6571DE-12BE-8C0D-861E-D023B8A0428E}"/>
                </a:ext>
              </a:extLst>
            </p:cNvPr>
            <p:cNvSpPr/>
            <p:nvPr/>
          </p:nvSpPr>
          <p:spPr>
            <a:xfrm>
              <a:off x="-203200" y="-1887995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25">
              <a:extLst>
                <a:ext uri="{FF2B5EF4-FFF2-40B4-BE49-F238E27FC236}">
                  <a16:creationId xmlns:a16="http://schemas.microsoft.com/office/drawing/2014/main" id="{18310AF1-2057-D5A8-F247-D9E465512EFB}"/>
                </a:ext>
              </a:extLst>
            </p:cNvPr>
            <p:cNvSpPr txBox="1"/>
            <p:nvPr/>
          </p:nvSpPr>
          <p:spPr>
            <a:xfrm>
              <a:off x="762845" y="-2032522"/>
              <a:ext cx="12020446" cy="1136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Succession</a:t>
              </a:r>
              <a:r>
                <a:rPr lang="en-US" sz="2499" spc="244" dirty="0">
                  <a:solidFill>
                    <a:srgbClr val="0A4361"/>
                  </a:solidFill>
                  <a:latin typeface="Poppins"/>
                </a:rPr>
                <a:t> provisions for death, disability or withdrawal of a shareholder / partner</a:t>
              </a:r>
              <a:endParaRPr lang="en-US" sz="2499" b="1" spc="244" dirty="0">
                <a:solidFill>
                  <a:srgbClr val="0A4361"/>
                </a:solidFill>
                <a:latin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2934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536700" y="1473754"/>
            <a:ext cx="9514792" cy="855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40"/>
              </a:lnSpc>
              <a:spcBef>
                <a:spcPct val="0"/>
              </a:spcBef>
            </a:pPr>
            <a:r>
              <a:rPr lang="en-US" sz="6000" spc="210">
                <a:solidFill>
                  <a:srgbClr val="0A4361"/>
                </a:solidFill>
                <a:latin typeface="Poppins"/>
              </a:rPr>
              <a:t>Restrictive Covenants</a:t>
            </a:r>
          </a:p>
        </p:txBody>
      </p:sp>
      <p:sp>
        <p:nvSpPr>
          <p:cNvPr id="4" name="Freeform 4"/>
          <p:cNvSpPr/>
          <p:nvPr/>
        </p:nvSpPr>
        <p:spPr>
          <a:xfrm rot="-10800000">
            <a:off x="-305814" y="-323115"/>
            <a:ext cx="6812048" cy="1956916"/>
          </a:xfrm>
          <a:custGeom>
            <a:avLst/>
            <a:gdLst/>
            <a:ahLst/>
            <a:cxnLst/>
            <a:rect l="l" t="t" r="r" b="b"/>
            <a:pathLst>
              <a:path w="6812048" h="1956916">
                <a:moveTo>
                  <a:pt x="0" y="0"/>
                </a:moveTo>
                <a:lnTo>
                  <a:pt x="6812048" y="0"/>
                </a:lnTo>
                <a:lnTo>
                  <a:pt x="6812048" y="1956916"/>
                </a:lnTo>
                <a:lnTo>
                  <a:pt x="0" y="19569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7871446" y="-170709"/>
            <a:ext cx="10416554" cy="1041655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5"/>
              <a:stretch>
                <a:fillRect t="-13155" r="-91414" b="-1437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 rot="8100000">
            <a:off x="12009900" y="1805622"/>
            <a:ext cx="8282376" cy="404757"/>
            <a:chOff x="0" y="0"/>
            <a:chExt cx="2181367" cy="1066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8100000">
            <a:off x="6027688" y="7927609"/>
            <a:ext cx="8282376" cy="260991"/>
            <a:chOff x="0" y="0"/>
            <a:chExt cx="2181367" cy="687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33400" y="5474794"/>
            <a:ext cx="9908850" cy="2670603"/>
            <a:chOff x="0" y="-66675"/>
            <a:chExt cx="13211800" cy="3560805"/>
          </a:xfrm>
        </p:grpSpPr>
        <p:sp>
          <p:nvSpPr>
            <p:cNvPr id="14" name="Freeform 14"/>
            <p:cNvSpPr/>
            <p:nvPr/>
          </p:nvSpPr>
          <p:spPr>
            <a:xfrm>
              <a:off x="0" y="171882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5"/>
                  </a:lnTo>
                  <a:lnTo>
                    <a:pt x="0" y="8462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89469" y="-66675"/>
              <a:ext cx="12222331" cy="3560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50"/>
                </a:lnSpc>
                <a:spcBef>
                  <a:spcPct val="0"/>
                </a:spcBef>
              </a:pPr>
              <a:r>
                <a:rPr lang="en-US" sz="2500" spc="245" dirty="0">
                  <a:solidFill>
                    <a:srgbClr val="0A4361"/>
                  </a:solidFill>
                  <a:latin typeface="Poppins"/>
                </a:rPr>
                <a:t>They are there to prevent solicitation of customers, clients, suppliers, other employees, or general competition for a defined period after termination, to protect the employer's confidential information, customer connections, its goodwill and the stability of its workforce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33400" y="3375270"/>
            <a:ext cx="9891736" cy="1372038"/>
            <a:chOff x="0" y="0"/>
            <a:chExt cx="13188982" cy="182938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66651" y="63943"/>
              <a:ext cx="12222331" cy="17654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50"/>
                </a:lnSpc>
                <a:spcBef>
                  <a:spcPct val="0"/>
                </a:spcBef>
              </a:pPr>
              <a:r>
                <a:rPr lang="en-US" sz="2500" spc="245" dirty="0">
                  <a:solidFill>
                    <a:srgbClr val="0A4361"/>
                  </a:solidFill>
                  <a:latin typeface="Poppins"/>
                </a:rPr>
                <a:t>These clauses can be included in the Shareholders / Partnership Agreement and employment contracts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13436656" y="411915"/>
            <a:ext cx="2082292" cy="123356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70"/>
                </a:lnTo>
                <a:lnTo>
                  <a:pt x="0" y="12335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538FC-3F08-F102-3C80-4C7A04CE2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9AEA38C-31D1-5848-1B7F-FBB58332B4B4}"/>
              </a:ext>
            </a:extLst>
          </p:cNvPr>
          <p:cNvSpPr/>
          <p:nvPr/>
        </p:nvSpPr>
        <p:spPr>
          <a:xfrm flipH="1" flipV="1">
            <a:off x="-152400" y="-41798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BA7B119-F46D-F71A-C794-6410FB1579CD}"/>
              </a:ext>
            </a:extLst>
          </p:cNvPr>
          <p:cNvSpPr txBox="1"/>
          <p:nvPr/>
        </p:nvSpPr>
        <p:spPr>
          <a:xfrm>
            <a:off x="1536700" y="1473754"/>
            <a:ext cx="9514792" cy="855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40"/>
              </a:lnSpc>
              <a:spcBef>
                <a:spcPct val="0"/>
              </a:spcBef>
            </a:pPr>
            <a:r>
              <a:rPr lang="en-US" sz="6000" spc="210">
                <a:solidFill>
                  <a:srgbClr val="0A4361"/>
                </a:solidFill>
                <a:latin typeface="Poppins"/>
              </a:rPr>
              <a:t>Restrictive Covenants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9B0CF6D-72EB-79CD-FEF7-50825D8EA83D}"/>
              </a:ext>
            </a:extLst>
          </p:cNvPr>
          <p:cNvSpPr/>
          <p:nvPr/>
        </p:nvSpPr>
        <p:spPr>
          <a:xfrm rot="-10800000">
            <a:off x="-305814" y="-323115"/>
            <a:ext cx="6812048" cy="1956916"/>
          </a:xfrm>
          <a:custGeom>
            <a:avLst/>
            <a:gdLst/>
            <a:ahLst/>
            <a:cxnLst/>
            <a:rect l="l" t="t" r="r" b="b"/>
            <a:pathLst>
              <a:path w="6812048" h="1956916">
                <a:moveTo>
                  <a:pt x="0" y="0"/>
                </a:moveTo>
                <a:lnTo>
                  <a:pt x="6812048" y="0"/>
                </a:lnTo>
                <a:lnTo>
                  <a:pt x="6812048" y="1956916"/>
                </a:lnTo>
                <a:lnTo>
                  <a:pt x="0" y="19569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D9706B2-0D4D-063C-7EC3-20A9D131F2D7}"/>
              </a:ext>
            </a:extLst>
          </p:cNvPr>
          <p:cNvGrpSpPr/>
          <p:nvPr/>
        </p:nvGrpSpPr>
        <p:grpSpPr>
          <a:xfrm>
            <a:off x="7871446" y="-170709"/>
            <a:ext cx="10416554" cy="10416554"/>
            <a:chOff x="0" y="0"/>
            <a:chExt cx="6350000" cy="63500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C24E24F-1EF8-C27C-B3F2-F94767BEF65A}"/>
                </a:ext>
              </a:extLst>
            </p:cNvPr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5"/>
              <a:stretch>
                <a:fillRect t="-13155" r="-91414" b="-1437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311162C0-2426-B558-0DC3-7F41DE63CB88}"/>
              </a:ext>
            </a:extLst>
          </p:cNvPr>
          <p:cNvGrpSpPr/>
          <p:nvPr/>
        </p:nvGrpSpPr>
        <p:grpSpPr>
          <a:xfrm rot="8100000">
            <a:off x="12009900" y="1805622"/>
            <a:ext cx="8282376" cy="404757"/>
            <a:chOff x="0" y="0"/>
            <a:chExt cx="2181367" cy="10660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B4B878F-360A-E093-97CF-1CF6065AB97D}"/>
                </a:ext>
              </a:extLst>
            </p:cNvPr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B06D0D0-A97D-60AF-EAD1-2D2793CD10FD}"/>
                </a:ext>
              </a:extLst>
            </p:cNvPr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DCB10672-737D-DB0C-EBA8-BC5BAEA78A94}"/>
              </a:ext>
            </a:extLst>
          </p:cNvPr>
          <p:cNvGrpSpPr/>
          <p:nvPr/>
        </p:nvGrpSpPr>
        <p:grpSpPr>
          <a:xfrm rot="8100000">
            <a:off x="6027688" y="7927609"/>
            <a:ext cx="8282376" cy="260991"/>
            <a:chOff x="0" y="0"/>
            <a:chExt cx="2181367" cy="6873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89D3387-594D-1950-455D-67ACC6A80733}"/>
                </a:ext>
              </a:extLst>
            </p:cNvPr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51D49E8E-3413-EC06-7CD3-D418E3B7D5DD}"/>
                </a:ext>
              </a:extLst>
            </p:cNvPr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6B41D868-2A1D-A1E7-3E83-A1CE201ACFFE}"/>
              </a:ext>
            </a:extLst>
          </p:cNvPr>
          <p:cNvSpPr txBox="1"/>
          <p:nvPr/>
        </p:nvSpPr>
        <p:spPr>
          <a:xfrm>
            <a:off x="1053101" y="4626357"/>
            <a:ext cx="9166748" cy="2221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0" indent="-457200">
              <a:lnSpc>
                <a:spcPts val="3450"/>
              </a:lnSpc>
              <a:spcBef>
                <a:spcPct val="0"/>
              </a:spcBef>
              <a:buAutoNum type="arabicParenR"/>
            </a:pPr>
            <a:r>
              <a:rPr lang="en-US" sz="2500" spc="245" dirty="0">
                <a:solidFill>
                  <a:srgbClr val="0A4361"/>
                </a:solidFill>
                <a:latin typeface="Poppins"/>
              </a:rPr>
              <a:t>Whether the person owes fiduciary duties</a:t>
            </a:r>
          </a:p>
          <a:p>
            <a:pPr marL="457200" lvl="0" indent="-457200">
              <a:lnSpc>
                <a:spcPts val="3450"/>
              </a:lnSpc>
              <a:spcBef>
                <a:spcPct val="0"/>
              </a:spcBef>
              <a:buAutoNum type="arabicParenR"/>
            </a:pPr>
            <a:r>
              <a:rPr lang="en-US" sz="2500" spc="245" dirty="0">
                <a:solidFill>
                  <a:srgbClr val="0A4361"/>
                </a:solidFill>
                <a:latin typeface="Poppins"/>
              </a:rPr>
              <a:t>The more senior the employee</a:t>
            </a:r>
          </a:p>
          <a:p>
            <a:pPr marL="457200" lvl="0" indent="-457200">
              <a:lnSpc>
                <a:spcPts val="3450"/>
              </a:lnSpc>
              <a:spcBef>
                <a:spcPct val="0"/>
              </a:spcBef>
              <a:buAutoNum type="arabicParenR"/>
            </a:pPr>
            <a:r>
              <a:rPr lang="en-US" sz="2500" spc="245" dirty="0">
                <a:solidFill>
                  <a:srgbClr val="0A4361"/>
                </a:solidFill>
                <a:latin typeface="Poppins"/>
              </a:rPr>
              <a:t>The less restrictive the time limit</a:t>
            </a:r>
          </a:p>
          <a:p>
            <a:pPr marL="457200" lvl="0" indent="-457200">
              <a:lnSpc>
                <a:spcPts val="3450"/>
              </a:lnSpc>
              <a:spcBef>
                <a:spcPct val="0"/>
              </a:spcBef>
              <a:buAutoNum type="arabicParenR"/>
            </a:pPr>
            <a:r>
              <a:rPr lang="en-US" sz="2500" spc="245" dirty="0">
                <a:solidFill>
                  <a:srgbClr val="0A4361"/>
                </a:solidFill>
                <a:latin typeface="Poppins"/>
              </a:rPr>
              <a:t>The less restrictive the radius  </a:t>
            </a:r>
          </a:p>
          <a:p>
            <a:pPr marL="457200" lvl="0" indent="-457200">
              <a:lnSpc>
                <a:spcPts val="3450"/>
              </a:lnSpc>
              <a:spcBef>
                <a:spcPct val="0"/>
              </a:spcBef>
              <a:buAutoNum type="arabicParenR"/>
            </a:pPr>
            <a:r>
              <a:rPr lang="en-US" sz="2500" spc="245" dirty="0">
                <a:solidFill>
                  <a:srgbClr val="0A4361"/>
                </a:solidFill>
                <a:latin typeface="Poppins"/>
              </a:rPr>
              <a:t>The less onerous the restrictions</a:t>
            </a:r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12137B0-5423-4077-A107-AEDEBCE7C11D}"/>
              </a:ext>
            </a:extLst>
          </p:cNvPr>
          <p:cNvGrpSpPr/>
          <p:nvPr/>
        </p:nvGrpSpPr>
        <p:grpSpPr>
          <a:xfrm>
            <a:off x="352121" y="2592594"/>
            <a:ext cx="9891736" cy="1820878"/>
            <a:chOff x="0" y="0"/>
            <a:chExt cx="13188982" cy="2427836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883E73EC-0B66-05D9-0924-76B910FBB27C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692216C7-4EBE-DCA6-56D5-2FBD87E96143}"/>
                </a:ext>
              </a:extLst>
            </p:cNvPr>
            <p:cNvSpPr txBox="1"/>
            <p:nvPr/>
          </p:nvSpPr>
          <p:spPr>
            <a:xfrm>
              <a:off x="966651" y="63943"/>
              <a:ext cx="12222331" cy="23638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50"/>
                </a:lnSpc>
                <a:spcBef>
                  <a:spcPct val="0"/>
                </a:spcBef>
              </a:pPr>
              <a:r>
                <a:rPr lang="en-US" sz="2500" spc="245" dirty="0">
                  <a:solidFill>
                    <a:srgbClr val="0A4361"/>
                  </a:solidFill>
                  <a:latin typeface="Poppins"/>
                </a:rPr>
                <a:t>These need to be tailored and considered depending on the circumstances but generally speaking the following factors will increase the chances of success:</a:t>
              </a:r>
            </a:p>
          </p:txBody>
        </p:sp>
      </p:grpSp>
      <p:sp>
        <p:nvSpPr>
          <p:cNvPr id="22" name="Freeform 22">
            <a:extLst>
              <a:ext uri="{FF2B5EF4-FFF2-40B4-BE49-F238E27FC236}">
                <a16:creationId xmlns:a16="http://schemas.microsoft.com/office/drawing/2014/main" id="{DD3569C4-CC68-1566-973D-2121CAB02707}"/>
              </a:ext>
            </a:extLst>
          </p:cNvPr>
          <p:cNvSpPr/>
          <p:nvPr/>
        </p:nvSpPr>
        <p:spPr>
          <a:xfrm>
            <a:off x="13436656" y="411915"/>
            <a:ext cx="2082292" cy="123356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70"/>
                </a:lnTo>
                <a:lnTo>
                  <a:pt x="0" y="12335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9">
            <a:extLst>
              <a:ext uri="{FF2B5EF4-FFF2-40B4-BE49-F238E27FC236}">
                <a16:creationId xmlns:a16="http://schemas.microsoft.com/office/drawing/2014/main" id="{7220E736-7658-A620-8A8F-7B013CC30083}"/>
              </a:ext>
            </a:extLst>
          </p:cNvPr>
          <p:cNvGrpSpPr/>
          <p:nvPr/>
        </p:nvGrpSpPr>
        <p:grpSpPr>
          <a:xfrm>
            <a:off x="352121" y="7299732"/>
            <a:ext cx="9891736" cy="1820878"/>
            <a:chOff x="0" y="0"/>
            <a:chExt cx="13188982" cy="2427837"/>
          </a:xfrm>
        </p:grpSpPr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D7F84804-8E33-60CA-3148-97840EC1359C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21">
              <a:extLst>
                <a:ext uri="{FF2B5EF4-FFF2-40B4-BE49-F238E27FC236}">
                  <a16:creationId xmlns:a16="http://schemas.microsoft.com/office/drawing/2014/main" id="{11466BA6-5FEC-A03A-E419-97119F5E9B51}"/>
                </a:ext>
              </a:extLst>
            </p:cNvPr>
            <p:cNvSpPr txBox="1"/>
            <p:nvPr/>
          </p:nvSpPr>
          <p:spPr>
            <a:xfrm>
              <a:off x="966651" y="63943"/>
              <a:ext cx="12222331" cy="23638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50"/>
                </a:lnSpc>
                <a:spcBef>
                  <a:spcPct val="0"/>
                </a:spcBef>
              </a:pPr>
              <a:r>
                <a:rPr lang="en-US" sz="2500" spc="245" dirty="0">
                  <a:solidFill>
                    <a:srgbClr val="0A4361"/>
                  </a:solidFill>
                  <a:latin typeface="Poppins"/>
                </a:rPr>
                <a:t>More difficult for employees rather than directors / partners / commercial contracts. Reasonableness is key but they are a </a:t>
              </a:r>
            </a:p>
            <a:p>
              <a:pPr marL="0" lvl="0" indent="0">
                <a:lnSpc>
                  <a:spcPts val="3450"/>
                </a:lnSpc>
                <a:spcBef>
                  <a:spcPct val="0"/>
                </a:spcBef>
              </a:pPr>
              <a:r>
                <a:rPr lang="en-US" sz="2500" spc="245" dirty="0">
                  <a:solidFill>
                    <a:srgbClr val="0A4361"/>
                  </a:solidFill>
                  <a:latin typeface="Poppins"/>
                </a:rPr>
                <a:t>useful deterrent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539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0"/>
            <a:ext cx="11922889" cy="6706626"/>
            <a:chOff x="0" y="0"/>
            <a:chExt cx="6089457" cy="3425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blipFill>
              <a:blip r:embed="rId2"/>
              <a:stretch>
                <a:fillRect t="-1911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5"/>
          <p:cNvGrpSpPr/>
          <p:nvPr/>
        </p:nvGrpSpPr>
        <p:grpSpPr>
          <a:xfrm rot="-1660488">
            <a:off x="-1358944" y="4890786"/>
            <a:ext cx="8282376" cy="404757"/>
            <a:chOff x="0" y="0"/>
            <a:chExt cx="2181367" cy="10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747322">
            <a:off x="6285485" y="707924"/>
            <a:ext cx="8282376" cy="111180"/>
            <a:chOff x="0" y="0"/>
            <a:chExt cx="2181367" cy="292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81366" cy="29282"/>
            </a:xfrm>
            <a:custGeom>
              <a:avLst/>
              <a:gdLst/>
              <a:ahLst/>
              <a:cxnLst/>
              <a:rect l="l" t="t" r="r" b="b"/>
              <a:pathLst>
                <a:path w="2181366" h="29282">
                  <a:moveTo>
                    <a:pt x="0" y="0"/>
                  </a:moveTo>
                  <a:lnTo>
                    <a:pt x="2181366" y="0"/>
                  </a:lnTo>
                  <a:lnTo>
                    <a:pt x="2181366" y="29282"/>
                  </a:lnTo>
                  <a:lnTo>
                    <a:pt x="0" y="29282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81367" cy="48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8657191" y="3420197"/>
            <a:ext cx="3796359" cy="3796359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655320" y="655320"/>
              <a:ext cx="5039360" cy="5039360"/>
            </a:xfrm>
            <a:custGeom>
              <a:avLst/>
              <a:gdLst/>
              <a:ahLst/>
              <a:cxnLst/>
              <a:rect l="l" t="t" r="r" b="b"/>
              <a:pathLst>
                <a:path w="5039360" h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3"/>
              <a:stretch>
                <a:fillRect t="-7762" b="-42144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3009151" y="5478607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6"/>
                </a:lnTo>
                <a:lnTo>
                  <a:pt x="0" y="38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009151" y="4993708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6"/>
                </a:lnTo>
                <a:lnTo>
                  <a:pt x="0" y="3849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6"/>
          <p:cNvGrpSpPr/>
          <p:nvPr/>
        </p:nvGrpSpPr>
        <p:grpSpPr>
          <a:xfrm>
            <a:off x="13986613" y="8848606"/>
            <a:ext cx="2764687" cy="799894"/>
            <a:chOff x="0" y="0"/>
            <a:chExt cx="3686249" cy="106652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30797" cy="1027049"/>
            </a:xfrm>
            <a:custGeom>
              <a:avLst/>
              <a:gdLst/>
              <a:ahLst/>
              <a:cxnLst/>
              <a:rect l="l" t="t" r="r" b="b"/>
              <a:pathLst>
                <a:path w="1030797" h="1027049">
                  <a:moveTo>
                    <a:pt x="0" y="0"/>
                  </a:moveTo>
                  <a:lnTo>
                    <a:pt x="1030797" y="0"/>
                  </a:lnTo>
                  <a:lnTo>
                    <a:pt x="1030797" y="1027049"/>
                  </a:lnTo>
                  <a:lnTo>
                    <a:pt x="0" y="1027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293706" y="1598"/>
              <a:ext cx="1064927" cy="1064927"/>
            </a:xfrm>
            <a:custGeom>
              <a:avLst/>
              <a:gdLst/>
              <a:ahLst/>
              <a:cxnLst/>
              <a:rect l="l" t="t" r="r" b="b"/>
              <a:pathLst>
                <a:path w="1064927" h="1064927">
                  <a:moveTo>
                    <a:pt x="0" y="0"/>
                  </a:moveTo>
                  <a:lnTo>
                    <a:pt x="1064927" y="0"/>
                  </a:lnTo>
                  <a:lnTo>
                    <a:pt x="1064927" y="1064927"/>
                  </a:lnTo>
                  <a:lnTo>
                    <a:pt x="0" y="1064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2660798" y="1598"/>
              <a:ext cx="1025451" cy="1025451"/>
            </a:xfrm>
            <a:custGeom>
              <a:avLst/>
              <a:gdLst/>
              <a:ahLst/>
              <a:cxnLst/>
              <a:rect l="l" t="t" r="r" b="b"/>
              <a:pathLst>
                <a:path w="1025451" h="1025451">
                  <a:moveTo>
                    <a:pt x="0" y="0"/>
                  </a:moveTo>
                  <a:lnTo>
                    <a:pt x="1025451" y="0"/>
                  </a:lnTo>
                  <a:lnTo>
                    <a:pt x="1025451" y="1025451"/>
                  </a:lnTo>
                  <a:lnTo>
                    <a:pt x="0" y="1025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2293600" y="8075979"/>
            <a:ext cx="1098699" cy="976468"/>
          </a:xfrm>
          <a:custGeom>
            <a:avLst/>
            <a:gdLst/>
            <a:ahLst/>
            <a:cxnLst/>
            <a:rect l="l" t="t" r="r" b="b"/>
            <a:pathLst>
              <a:path w="1098699" h="976468">
                <a:moveTo>
                  <a:pt x="0" y="0"/>
                </a:moveTo>
                <a:lnTo>
                  <a:pt x="1098699" y="0"/>
                </a:lnTo>
                <a:lnTo>
                  <a:pt x="1098699" y="976468"/>
                </a:lnTo>
                <a:lnTo>
                  <a:pt x="0" y="97646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TextBox 21"/>
          <p:cNvSpPr txBox="1"/>
          <p:nvPr/>
        </p:nvSpPr>
        <p:spPr>
          <a:xfrm>
            <a:off x="1277625" y="6859092"/>
            <a:ext cx="7942575" cy="2190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7"/>
              </a:lnSpc>
            </a:pPr>
            <a:r>
              <a:rPr lang="en-US" sz="8199" spc="286">
                <a:solidFill>
                  <a:srgbClr val="0A4361"/>
                </a:solidFill>
                <a:latin typeface="Poppins Bold"/>
              </a:rPr>
              <a:t>Any Questions?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544400" y="5411932"/>
            <a:ext cx="3507554" cy="37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08"/>
              </a:lnSpc>
            </a:pPr>
            <a:r>
              <a:rPr lang="en-US" sz="2077">
                <a:solidFill>
                  <a:srgbClr val="0A4361"/>
                </a:solidFill>
                <a:latin typeface="Poppins"/>
              </a:rPr>
              <a:t>cguy@rlksolicitors.com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544400" y="4942522"/>
            <a:ext cx="2370741" cy="37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08"/>
              </a:lnSpc>
            </a:pPr>
            <a:r>
              <a:rPr lang="en-US" sz="2077">
                <a:solidFill>
                  <a:srgbClr val="0A4361"/>
                </a:solidFill>
                <a:latin typeface="Poppins"/>
              </a:rPr>
              <a:t>0121 450 7800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009151" y="4203465"/>
            <a:ext cx="5857379" cy="727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0A4361"/>
                </a:solidFill>
                <a:latin typeface="Poppins Bold"/>
              </a:rPr>
              <a:t>Chris Guy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453550" y="8170804"/>
            <a:ext cx="5236403" cy="542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2"/>
              </a:lnSpc>
            </a:pPr>
            <a:r>
              <a:rPr lang="en-US" sz="3002">
                <a:solidFill>
                  <a:srgbClr val="0A4361"/>
                </a:solidFill>
                <a:latin typeface="Poppins Bold"/>
              </a:rPr>
              <a:t>rlksolicitors.com</a:t>
            </a:r>
          </a:p>
        </p:txBody>
      </p:sp>
      <p:sp>
        <p:nvSpPr>
          <p:cNvPr id="26" name="Freeform 26"/>
          <p:cNvSpPr/>
          <p:nvPr/>
        </p:nvSpPr>
        <p:spPr>
          <a:xfrm>
            <a:off x="13392299" y="1453989"/>
            <a:ext cx="3181926" cy="1885002"/>
          </a:xfrm>
          <a:custGeom>
            <a:avLst/>
            <a:gdLst/>
            <a:ahLst/>
            <a:cxnLst/>
            <a:rect l="l" t="t" r="r" b="b"/>
            <a:pathLst>
              <a:path w="3181926" h="1885002">
                <a:moveTo>
                  <a:pt x="0" y="0"/>
                </a:moveTo>
                <a:lnTo>
                  <a:pt x="3181925" y="0"/>
                </a:lnTo>
                <a:lnTo>
                  <a:pt x="3181925" y="1885003"/>
                </a:lnTo>
                <a:lnTo>
                  <a:pt x="0" y="188500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341</Words>
  <Application>Microsoft Office PowerPoint</Application>
  <PresentationFormat>Custom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Poppins Semi-Bold</vt:lpstr>
      <vt:lpstr>Calibri</vt:lpstr>
      <vt:lpstr>Poppins Bold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Shareholder Agreements - CG PPT presentation</dc:title>
  <dc:creator>Chris Guy</dc:creator>
  <cp:lastModifiedBy>Chris Guy</cp:lastModifiedBy>
  <cp:revision>6</cp:revision>
  <dcterms:created xsi:type="dcterms:W3CDTF">2006-08-16T00:00:00Z</dcterms:created>
  <dcterms:modified xsi:type="dcterms:W3CDTF">2024-02-08T15:08:34Z</dcterms:modified>
  <dc:identifier>DAF6pKcjBjM</dc:identifier>
</cp:coreProperties>
</file>