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59" r:id="rId6"/>
    <p:sldId id="264" r:id="rId7"/>
    <p:sldId id="263" r:id="rId8"/>
    <p:sldId id="260" r:id="rId9"/>
  </p:sldIdLst>
  <p:sldSz cx="18288000" cy="10287000"/>
  <p:notesSz cx="6858000" cy="9144000"/>
  <p:embeddedFontLst>
    <p:embeddedFont>
      <p:font typeface="Poppins" panose="00000500000000000000" pitchFamily="2" charset="0"/>
      <p:regular r:id="rId11"/>
      <p:bold r:id="rId12"/>
      <p:italic r:id="rId13"/>
      <p:boldItalic r:id="rId14"/>
    </p:embeddedFont>
    <p:embeddedFont>
      <p:font typeface="Poppins Bold" panose="00000800000000000000" charset="0"/>
      <p:regular r:id="rId15"/>
      <p:bold r:id="rId16"/>
    </p:embeddedFont>
    <p:embeddedFont>
      <p:font typeface="Poppins Semi-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6" y="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Moore" userId="81798a9f-5184-47d0-b629-7b0b949cc85a" providerId="ADAL" clId="{95C8C46A-358E-441D-8810-AD6120C2A430}"/>
    <pc:docChg chg="modSld">
      <pc:chgData name="James Moore" userId="81798a9f-5184-47d0-b629-7b0b949cc85a" providerId="ADAL" clId="{95C8C46A-358E-441D-8810-AD6120C2A430}" dt="2024-02-28T16:54:26.379" v="37" actId="20577"/>
      <pc:docMkLst>
        <pc:docMk/>
      </pc:docMkLst>
      <pc:sldChg chg="modSp mod">
        <pc:chgData name="James Moore" userId="81798a9f-5184-47d0-b629-7b0b949cc85a" providerId="ADAL" clId="{95C8C46A-358E-441D-8810-AD6120C2A430}" dt="2024-02-28T16:54:26.379" v="37" actId="20577"/>
        <pc:sldMkLst>
          <pc:docMk/>
          <pc:sldMk cId="0" sldId="256"/>
        </pc:sldMkLst>
        <pc:spChg chg="mod">
          <ac:chgData name="James Moore" userId="81798a9f-5184-47d0-b629-7b0b949cc85a" providerId="ADAL" clId="{95C8C46A-358E-441D-8810-AD6120C2A430}" dt="2024-02-28T16:54:26.379" v="37" actId="20577"/>
          <ac:spMkLst>
            <pc:docMk/>
            <pc:sldMk cId="0" sldId="256"/>
            <ac:spMk id="1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ACBEB-9D08-41E3-AB82-D7B3A9B48D4E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10876-7660-45B1-A967-8776EAC8E0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40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 of living crisis- eases stress</a:t>
            </a:r>
          </a:p>
          <a:p>
            <a:r>
              <a:rPr lang="en-US" dirty="0"/>
              <a:t>Investing in your staff’s future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10876-7660-45B1-A967-8776EAC8E0A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25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BC44B-ADD0-B3DC-34DF-F21A341FB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A136B9-21BE-9CAA-934F-426AE503C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27842F-8E02-EF5C-9E53-AD2CC0B0A3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Threats of nothing in place- sideways disinheritance, care costs, divorce of beneficiaries, creditor claims etc.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Don’t need to be super rich to need to get planning in place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CB2E9-DC47-E083-8937-61C58DB40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10876-7660-45B1-A967-8776EAC8E0A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892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Kate Garraway’s husband. Phone bill cost £100s</a:t>
            </a:r>
          </a:p>
          <a:p>
            <a:r>
              <a:rPr lang="en-US" dirty="0"/>
              <a:t>Jordan Adams youngest sufferer of dementia aged 24</a:t>
            </a:r>
          </a:p>
          <a:p>
            <a:r>
              <a:rPr lang="en-US" dirty="0"/>
              <a:t>Paul Briggs 43 in a coma- life support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10876-7660-45B1-A967-8776EAC8E0A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50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0.png"/><Relationship Id="rId7" Type="http://schemas.openxmlformats.org/officeDocument/2006/relationships/image" Target="../media/image2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0.jpe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8.jpeg"/><Relationship Id="rId5" Type="http://schemas.openxmlformats.org/officeDocument/2006/relationships/image" Target="../media/image21.sv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8.pn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14.svg"/><Relationship Id="rId9" Type="http://schemas.openxmlformats.org/officeDocument/2006/relationships/image" Target="../media/image4.png"/><Relationship Id="rId1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60644" y="-56321"/>
            <a:ext cx="13618118" cy="7660192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64D6D8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 flipH="1"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2"/>
              <a:stretch>
                <a:fillRect l="-30354" t="-28314" r="-30950" b="-610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 rot="-1660488">
            <a:off x="-1093552" y="5674008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6816501" y="1357353"/>
            <a:ext cx="8282376" cy="111180"/>
            <a:chOff x="0" y="0"/>
            <a:chExt cx="2181367" cy="29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869361" y="8684418"/>
            <a:ext cx="2764687" cy="799894"/>
            <a:chOff x="0" y="0"/>
            <a:chExt cx="3686249" cy="10665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30797" cy="1027049"/>
            </a:xfrm>
            <a:custGeom>
              <a:avLst/>
              <a:gdLst/>
              <a:ahLst/>
              <a:cxnLst/>
              <a:rect l="l" t="t" r="r" b="b"/>
              <a:pathLst>
                <a:path w="1030797" h="1027049">
                  <a:moveTo>
                    <a:pt x="0" y="0"/>
                  </a:moveTo>
                  <a:lnTo>
                    <a:pt x="1030797" y="0"/>
                  </a:lnTo>
                  <a:lnTo>
                    <a:pt x="1030797" y="1027049"/>
                  </a:lnTo>
                  <a:lnTo>
                    <a:pt x="0" y="10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93706" y="1598"/>
              <a:ext cx="1064927" cy="1064927"/>
            </a:xfrm>
            <a:custGeom>
              <a:avLst/>
              <a:gdLst/>
              <a:ahLst/>
              <a:cxnLst/>
              <a:rect l="l" t="t" r="r" b="b"/>
              <a:pathLst>
                <a:path w="1064927" h="1064927">
                  <a:moveTo>
                    <a:pt x="0" y="0"/>
                  </a:moveTo>
                  <a:lnTo>
                    <a:pt x="1064927" y="0"/>
                  </a:lnTo>
                  <a:lnTo>
                    <a:pt x="1064927" y="1064927"/>
                  </a:lnTo>
                  <a:lnTo>
                    <a:pt x="0" y="1064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660798" y="1598"/>
              <a:ext cx="1025451" cy="1025451"/>
            </a:xfrm>
            <a:custGeom>
              <a:avLst/>
              <a:gdLst/>
              <a:ahLst/>
              <a:cxnLst/>
              <a:rect l="l" t="t" r="r" b="b"/>
              <a:pathLst>
                <a:path w="1025451" h="1025451">
                  <a:moveTo>
                    <a:pt x="0" y="0"/>
                  </a:moveTo>
                  <a:lnTo>
                    <a:pt x="1025451" y="0"/>
                  </a:lnTo>
                  <a:lnTo>
                    <a:pt x="1025451" y="1025451"/>
                  </a:lnTo>
                  <a:lnTo>
                    <a:pt x="0" y="1025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068769" y="7707949"/>
            <a:ext cx="1098699" cy="976468"/>
          </a:xfrm>
          <a:custGeom>
            <a:avLst/>
            <a:gdLst/>
            <a:ahLst/>
            <a:cxnLst/>
            <a:rect l="l" t="t" r="r" b="b"/>
            <a:pathLst>
              <a:path w="1098699" h="976468">
                <a:moveTo>
                  <a:pt x="0" y="0"/>
                </a:moveTo>
                <a:lnTo>
                  <a:pt x="1098699" y="0"/>
                </a:lnTo>
                <a:lnTo>
                  <a:pt x="1098699" y="976469"/>
                </a:lnTo>
                <a:lnTo>
                  <a:pt x="0" y="9764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4610100" y="8037355"/>
            <a:ext cx="4076630" cy="1294126"/>
            <a:chOff x="0" y="0"/>
            <a:chExt cx="973034" cy="30889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73034" cy="308890"/>
            </a:xfrm>
            <a:custGeom>
              <a:avLst/>
              <a:gdLst/>
              <a:ahLst/>
              <a:cxnLst/>
              <a:rect l="l" t="t" r="r" b="b"/>
              <a:pathLst>
                <a:path w="973034" h="308890">
                  <a:moveTo>
                    <a:pt x="34184" y="0"/>
                  </a:moveTo>
                  <a:lnTo>
                    <a:pt x="938851" y="0"/>
                  </a:lnTo>
                  <a:cubicBezTo>
                    <a:pt x="957730" y="0"/>
                    <a:pt x="973034" y="15305"/>
                    <a:pt x="973034" y="34184"/>
                  </a:cubicBezTo>
                  <a:lnTo>
                    <a:pt x="973034" y="274706"/>
                  </a:lnTo>
                  <a:cubicBezTo>
                    <a:pt x="973034" y="283772"/>
                    <a:pt x="969433" y="292467"/>
                    <a:pt x="963022" y="298877"/>
                  </a:cubicBezTo>
                  <a:cubicBezTo>
                    <a:pt x="956611" y="305288"/>
                    <a:pt x="947917" y="308890"/>
                    <a:pt x="938851" y="308890"/>
                  </a:cubicBezTo>
                  <a:lnTo>
                    <a:pt x="34184" y="308890"/>
                  </a:lnTo>
                  <a:cubicBezTo>
                    <a:pt x="25118" y="308890"/>
                    <a:pt x="16423" y="305288"/>
                    <a:pt x="10012" y="298877"/>
                  </a:cubicBezTo>
                  <a:cubicBezTo>
                    <a:pt x="3601" y="292467"/>
                    <a:pt x="0" y="283772"/>
                    <a:pt x="0" y="274706"/>
                  </a:cubicBezTo>
                  <a:lnTo>
                    <a:pt x="0" y="34184"/>
                  </a:lnTo>
                  <a:cubicBezTo>
                    <a:pt x="0" y="25118"/>
                    <a:pt x="3601" y="16423"/>
                    <a:pt x="10012" y="10012"/>
                  </a:cubicBezTo>
                  <a:cubicBezTo>
                    <a:pt x="16423" y="3601"/>
                    <a:pt x="25118" y="0"/>
                    <a:pt x="34184" y="0"/>
                  </a:cubicBez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66675"/>
              <a:ext cx="973034" cy="375565"/>
            </a:xfrm>
            <a:prstGeom prst="rect">
              <a:avLst/>
            </a:prstGeom>
          </p:spPr>
          <p:txBody>
            <a:bodyPr lIns="56055" tIns="56055" rIns="56055" bIns="56055" rtlCol="0" anchor="ctr"/>
            <a:lstStyle/>
            <a:p>
              <a:pPr algn="just">
                <a:lnSpc>
                  <a:spcPts val="4549"/>
                </a:lnSpc>
              </a:pPr>
              <a:r>
                <a:rPr lang="en-US" sz="3499" dirty="0">
                  <a:solidFill>
                    <a:srgbClr val="FFFFFF"/>
                  </a:solidFill>
                  <a:latin typeface="Poppins"/>
                </a:rPr>
                <a:t>James Moore</a:t>
              </a:r>
            </a:p>
            <a:p>
              <a:pPr algn="just">
                <a:lnSpc>
                  <a:spcPts val="3120"/>
                </a:lnSpc>
              </a:pPr>
              <a:r>
                <a:rPr lang="en-US" sz="2400" dirty="0">
                  <a:solidFill>
                    <a:srgbClr val="FFFFFF"/>
                  </a:solidFill>
                  <a:latin typeface="Poppins"/>
                </a:rPr>
                <a:t> 4</a:t>
              </a:r>
              <a:r>
                <a:rPr lang="en-US" sz="2400" baseline="30000" dirty="0">
                  <a:solidFill>
                    <a:srgbClr val="FFFFFF"/>
                  </a:solidFill>
                  <a:latin typeface="Poppins"/>
                </a:rPr>
                <a:t>th</a:t>
              </a:r>
              <a:r>
                <a:rPr lang="en-US" sz="2400" dirty="0">
                  <a:solidFill>
                    <a:srgbClr val="FFFFFF"/>
                  </a:solidFill>
                  <a:latin typeface="Poppins"/>
                </a:rPr>
                <a:t> March 2024</a:t>
              </a:r>
            </a:p>
          </p:txBody>
        </p:sp>
      </p:grpSp>
      <p:sp>
        <p:nvSpPr>
          <p:cNvPr id="19" name="Freeform 19"/>
          <p:cNvSpPr/>
          <p:nvPr/>
        </p:nvSpPr>
        <p:spPr>
          <a:xfrm>
            <a:off x="13830300" y="854866"/>
            <a:ext cx="3181926" cy="1885002"/>
          </a:xfrm>
          <a:custGeom>
            <a:avLst/>
            <a:gdLst/>
            <a:ahLst/>
            <a:cxnLst/>
            <a:rect l="l" t="t" r="r" b="b"/>
            <a:pathLst>
              <a:path w="3181926" h="1885002">
                <a:moveTo>
                  <a:pt x="0" y="0"/>
                </a:moveTo>
                <a:lnTo>
                  <a:pt x="3181926" y="0"/>
                </a:lnTo>
                <a:lnTo>
                  <a:pt x="3181926" y="1885002"/>
                </a:lnTo>
                <a:lnTo>
                  <a:pt x="0" y="1885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3381079" y="7844581"/>
            <a:ext cx="5236403" cy="542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2">
                <a:solidFill>
                  <a:srgbClr val="0A4361"/>
                </a:solidFill>
                <a:latin typeface="Poppins Bold"/>
              </a:rPr>
              <a:t>rlksolicitors.com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715000" y="4809245"/>
            <a:ext cx="11734800" cy="655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5400" b="1" spc="244" dirty="0">
                <a:solidFill>
                  <a:srgbClr val="0A4361"/>
                </a:solidFill>
                <a:latin typeface="Poppins"/>
              </a:rPr>
              <a:t>Corporate Willcare Scheme</a:t>
            </a:r>
            <a:r>
              <a:rPr lang="en-GB" sz="5400" b="1" spc="244" dirty="0">
                <a:solidFill>
                  <a:srgbClr val="0A4361"/>
                </a:solidFill>
                <a:latin typeface="Poppins"/>
              </a:rPr>
              <a:t> ™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BA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91351" y="-514693"/>
            <a:ext cx="20217665" cy="10839793"/>
            <a:chOff x="0" y="0"/>
            <a:chExt cx="5324817" cy="28549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24817" cy="2854925"/>
            </a:xfrm>
            <a:custGeom>
              <a:avLst/>
              <a:gdLst/>
              <a:ahLst/>
              <a:cxnLst/>
              <a:rect l="l" t="t" r="r" b="b"/>
              <a:pathLst>
                <a:path w="5324817" h="2854925">
                  <a:moveTo>
                    <a:pt x="0" y="0"/>
                  </a:moveTo>
                  <a:lnTo>
                    <a:pt x="5324817" y="0"/>
                  </a:lnTo>
                  <a:lnTo>
                    <a:pt x="5324817" y="2854925"/>
                  </a:lnTo>
                  <a:lnTo>
                    <a:pt x="0" y="28549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324817" cy="289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93800" y="3695700"/>
            <a:ext cx="6756400" cy="5444384"/>
            <a:chOff x="0" y="0"/>
            <a:chExt cx="1779463" cy="14339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79463" cy="1433912"/>
            </a:xfrm>
            <a:custGeom>
              <a:avLst/>
              <a:gdLst/>
              <a:ahLst/>
              <a:cxnLst/>
              <a:rect l="l" t="t" r="r" b="b"/>
              <a:pathLst>
                <a:path w="1779463" h="1433912">
                  <a:moveTo>
                    <a:pt x="0" y="0"/>
                  </a:moveTo>
                  <a:lnTo>
                    <a:pt x="1779463" y="0"/>
                  </a:lnTo>
                  <a:lnTo>
                    <a:pt x="1779463" y="1433912"/>
                  </a:lnTo>
                  <a:lnTo>
                    <a:pt x="0" y="1433912"/>
                  </a:lnTo>
                  <a:close/>
                </a:path>
              </a:pathLst>
            </a:custGeom>
            <a:solidFill>
              <a:srgbClr val="44BABC">
                <a:alpha val="74902"/>
              </a:srgbClr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779463" cy="14720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973713" y="4287735"/>
            <a:ext cx="5196574" cy="1985575"/>
            <a:chOff x="0" y="-133350"/>
            <a:chExt cx="6928766" cy="2647434"/>
          </a:xfrm>
        </p:grpSpPr>
        <p:sp>
          <p:nvSpPr>
            <p:cNvPr id="11" name="TextBox 11"/>
            <p:cNvSpPr txBox="1"/>
            <p:nvPr/>
          </p:nvSpPr>
          <p:spPr>
            <a:xfrm>
              <a:off x="0" y="905865"/>
              <a:ext cx="6928766" cy="16082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2800" dirty="0">
                  <a:solidFill>
                    <a:srgbClr val="0A4361"/>
                  </a:solidFill>
                  <a:latin typeface="Poppins Semi-Bold"/>
                </a:rPr>
                <a:t>Estate Planning Executive</a:t>
              </a:r>
            </a:p>
            <a:p>
              <a:pPr algn="ctr">
                <a:lnSpc>
                  <a:spcPts val="4759"/>
                </a:lnSpc>
              </a:pPr>
              <a:r>
                <a:rPr lang="en-US" sz="2400" dirty="0">
                  <a:solidFill>
                    <a:srgbClr val="0A4361"/>
                  </a:solidFill>
                  <a:latin typeface="Poppins Semi-Bold"/>
                </a:rPr>
                <a:t>Corporate Willcare Scheme</a:t>
              </a:r>
              <a:r>
                <a:rPr lang="en-GB" sz="1600" dirty="0">
                  <a:effectLst/>
                  <a:latin typeface="Calibri" panose="020F0502020204030204" pitchFamily="34" charset="0"/>
                  <a:ea typeface="Aptos" panose="020B0004020202020204" pitchFamily="34" charset="0"/>
                </a:rPr>
                <a:t> </a:t>
              </a:r>
              <a:r>
                <a:rPr lang="en-GB" sz="32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Aptos" panose="020B0004020202020204" pitchFamily="34" charset="0"/>
                </a:rPr>
                <a:t>™</a:t>
              </a:r>
              <a:endParaRPr lang="en-US" sz="3200" dirty="0">
                <a:solidFill>
                  <a:srgbClr val="002060"/>
                </a:solidFill>
                <a:latin typeface="Poppins Semi-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33350"/>
              <a:ext cx="6928766" cy="10790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79"/>
                </a:lnSpc>
              </a:pPr>
              <a:r>
                <a:rPr lang="en-US" sz="4699" dirty="0">
                  <a:solidFill>
                    <a:srgbClr val="0A4361"/>
                  </a:solidFill>
                  <a:latin typeface="Poppins Bold"/>
                </a:rPr>
                <a:t>James Moore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3082461" y="1465864"/>
            <a:ext cx="2911939" cy="1725060"/>
          </a:xfrm>
          <a:custGeom>
            <a:avLst/>
            <a:gdLst/>
            <a:ahLst/>
            <a:cxnLst/>
            <a:rect l="l" t="t" r="r" b="b"/>
            <a:pathLst>
              <a:path w="2911939" h="1725060">
                <a:moveTo>
                  <a:pt x="0" y="0"/>
                </a:moveTo>
                <a:lnTo>
                  <a:pt x="2911939" y="0"/>
                </a:lnTo>
                <a:lnTo>
                  <a:pt x="2911939" y="1725059"/>
                </a:lnTo>
                <a:lnTo>
                  <a:pt x="0" y="17250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-10800000">
            <a:off x="-305814" y="-323115"/>
            <a:ext cx="8744064" cy="2511931"/>
          </a:xfrm>
          <a:custGeom>
            <a:avLst/>
            <a:gdLst/>
            <a:ahLst/>
            <a:cxnLst/>
            <a:rect l="l" t="t" r="r" b="b"/>
            <a:pathLst>
              <a:path w="8744064" h="2511931">
                <a:moveTo>
                  <a:pt x="0" y="0"/>
                </a:moveTo>
                <a:lnTo>
                  <a:pt x="8744064" y="0"/>
                </a:lnTo>
                <a:lnTo>
                  <a:pt x="8744064" y="2511931"/>
                </a:lnTo>
                <a:lnTo>
                  <a:pt x="0" y="251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2178158" y="7875506"/>
            <a:ext cx="505610" cy="505610"/>
          </a:xfrm>
          <a:custGeom>
            <a:avLst/>
            <a:gdLst/>
            <a:ahLst/>
            <a:cxnLst/>
            <a:rect l="l" t="t" r="r" b="b"/>
            <a:pathLst>
              <a:path w="505610" h="505610">
                <a:moveTo>
                  <a:pt x="0" y="0"/>
                </a:moveTo>
                <a:lnTo>
                  <a:pt x="505610" y="0"/>
                </a:lnTo>
                <a:lnTo>
                  <a:pt x="505610" y="505610"/>
                </a:lnTo>
                <a:lnTo>
                  <a:pt x="0" y="505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2178158" y="7230806"/>
            <a:ext cx="505610" cy="505610"/>
          </a:xfrm>
          <a:custGeom>
            <a:avLst/>
            <a:gdLst/>
            <a:ahLst/>
            <a:cxnLst/>
            <a:rect l="l" t="t" r="r" b="b"/>
            <a:pathLst>
              <a:path w="505610" h="505610">
                <a:moveTo>
                  <a:pt x="0" y="0"/>
                </a:moveTo>
                <a:lnTo>
                  <a:pt x="505610" y="0"/>
                </a:lnTo>
                <a:lnTo>
                  <a:pt x="505610" y="505610"/>
                </a:lnTo>
                <a:lnTo>
                  <a:pt x="0" y="5056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2896409" y="7847159"/>
            <a:ext cx="7693229" cy="463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0"/>
              </a:lnSpc>
            </a:pPr>
            <a:r>
              <a:rPr lang="en-US" sz="2728" dirty="0">
                <a:solidFill>
                  <a:srgbClr val="0A4361"/>
                </a:solidFill>
                <a:latin typeface="Poppins"/>
              </a:rPr>
              <a:t>jmoore@rlksolicitors.com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881169" y="7901484"/>
            <a:ext cx="5296187" cy="49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0"/>
              </a:lnSpc>
            </a:pPr>
            <a:endParaRPr/>
          </a:p>
        </p:txBody>
      </p:sp>
      <p:sp>
        <p:nvSpPr>
          <p:cNvPr id="19" name="TextBox 19"/>
          <p:cNvSpPr txBox="1"/>
          <p:nvPr/>
        </p:nvSpPr>
        <p:spPr>
          <a:xfrm>
            <a:off x="2898586" y="7256481"/>
            <a:ext cx="3113791" cy="49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0"/>
              </a:lnSpc>
            </a:pPr>
            <a:r>
              <a:rPr lang="en-US" sz="2728" dirty="0">
                <a:solidFill>
                  <a:srgbClr val="0A4361"/>
                </a:solidFill>
                <a:latin typeface="Poppins"/>
              </a:rPr>
              <a:t>0121 450 7800</a:t>
            </a:r>
          </a:p>
        </p:txBody>
      </p:sp>
      <p:pic>
        <p:nvPicPr>
          <p:cNvPr id="23" name="Picture 2" descr="profile image">
            <a:extLst>
              <a:ext uri="{FF2B5EF4-FFF2-40B4-BE49-F238E27FC236}">
                <a16:creationId xmlns:a16="http://schemas.microsoft.com/office/drawing/2014/main" id="{12210C22-B933-F38E-1535-EA39A9205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260" y="1022873"/>
            <a:ext cx="762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-260532" y="-149568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3"/>
              <a:stretch>
                <a:fillRect l="-88009" r="-27885" b="-2279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4669008" y="1172818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D1D2ED8B-648F-0FA4-49DC-681F4AC9D38F}"/>
              </a:ext>
            </a:extLst>
          </p:cNvPr>
          <p:cNvSpPr txBox="1"/>
          <p:nvPr/>
        </p:nvSpPr>
        <p:spPr>
          <a:xfrm>
            <a:off x="7955135" y="2862460"/>
            <a:ext cx="10131257" cy="61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4400" b="1" spc="244" dirty="0">
                <a:solidFill>
                  <a:srgbClr val="0A4361"/>
                </a:solidFill>
                <a:latin typeface="Poppins"/>
              </a:rPr>
              <a:t>Corporate Willcare Scheme</a:t>
            </a:r>
            <a:r>
              <a:rPr lang="en-GB" sz="4400" b="1" spc="244" dirty="0">
                <a:solidFill>
                  <a:srgbClr val="0A4361"/>
                </a:solidFill>
                <a:latin typeface="Poppins"/>
              </a:rPr>
              <a:t> ™</a:t>
            </a:r>
            <a:endParaRPr lang="en-US" sz="4400" b="1" spc="244" dirty="0">
              <a:solidFill>
                <a:srgbClr val="0A4361"/>
              </a:solidFill>
              <a:latin typeface="Poppins"/>
            </a:endParaRPr>
          </a:p>
        </p:txBody>
      </p:sp>
      <p:grpSp>
        <p:nvGrpSpPr>
          <p:cNvPr id="14" name="Group 23">
            <a:extLst>
              <a:ext uri="{FF2B5EF4-FFF2-40B4-BE49-F238E27FC236}">
                <a16:creationId xmlns:a16="http://schemas.microsoft.com/office/drawing/2014/main" id="{7FB4062E-F641-6DE3-DCB1-8A9DA0F36873}"/>
              </a:ext>
            </a:extLst>
          </p:cNvPr>
          <p:cNvGrpSpPr/>
          <p:nvPr/>
        </p:nvGrpSpPr>
        <p:grpSpPr>
          <a:xfrm>
            <a:off x="7589058" y="4179729"/>
            <a:ext cx="9896312" cy="1278492"/>
            <a:chOff x="-411792" y="-2032522"/>
            <a:chExt cx="13195083" cy="1704655"/>
          </a:xfrm>
        </p:grpSpPr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46E93E2B-8FE7-0E95-6668-54A30027E902}"/>
                </a:ext>
              </a:extLst>
            </p:cNvPr>
            <p:cNvSpPr/>
            <p:nvPr/>
          </p:nvSpPr>
          <p:spPr>
            <a:xfrm>
              <a:off x="-411792" y="-1925947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5">
              <a:extLst>
                <a:ext uri="{FF2B5EF4-FFF2-40B4-BE49-F238E27FC236}">
                  <a16:creationId xmlns:a16="http://schemas.microsoft.com/office/drawing/2014/main" id="{52C809E5-D79B-E3EB-B72B-D24CBDBE6AFC}"/>
                </a:ext>
              </a:extLst>
            </p:cNvPr>
            <p:cNvSpPr txBox="1"/>
            <p:nvPr/>
          </p:nvSpPr>
          <p:spPr>
            <a:xfrm>
              <a:off x="762845" y="-2032522"/>
              <a:ext cx="12020446" cy="1704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A tailor-made scheme to enhance your current employee benefits package.</a:t>
              </a:r>
            </a:p>
            <a:p>
              <a:pPr>
                <a:lnSpc>
                  <a:spcPts val="3449"/>
                </a:lnSpc>
                <a:spcBef>
                  <a:spcPct val="0"/>
                </a:spcBef>
              </a:pPr>
              <a:endParaRPr lang="en-US" sz="2499" b="1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  <p:grpSp>
        <p:nvGrpSpPr>
          <p:cNvPr id="30" name="Group 23">
            <a:extLst>
              <a:ext uri="{FF2B5EF4-FFF2-40B4-BE49-F238E27FC236}">
                <a16:creationId xmlns:a16="http://schemas.microsoft.com/office/drawing/2014/main" id="{8976F938-8259-D3F5-5BF2-498546DC7FB7}"/>
              </a:ext>
            </a:extLst>
          </p:cNvPr>
          <p:cNvGrpSpPr/>
          <p:nvPr/>
        </p:nvGrpSpPr>
        <p:grpSpPr>
          <a:xfrm>
            <a:off x="7589058" y="5485210"/>
            <a:ext cx="9896312" cy="1341246"/>
            <a:chOff x="0" y="0"/>
            <a:chExt cx="13195083" cy="1788327"/>
          </a:xfrm>
        </p:grpSpPr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ECA47FA6-6154-F5A9-9600-342F5475E971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TextBox 25">
              <a:extLst>
                <a:ext uri="{FF2B5EF4-FFF2-40B4-BE49-F238E27FC236}">
                  <a16:creationId xmlns:a16="http://schemas.microsoft.com/office/drawing/2014/main" id="{C80A9B52-47DD-1D6C-083B-CDBD33B50832}"/>
                </a:ext>
              </a:extLst>
            </p:cNvPr>
            <p:cNvSpPr txBox="1"/>
            <p:nvPr/>
          </p:nvSpPr>
          <p:spPr>
            <a:xfrm>
              <a:off x="1174637" y="64778"/>
              <a:ext cx="12020446" cy="17235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RLK will provide your employees with the necessary advice and planning they require to ensure their affairs are in order.</a:t>
              </a:r>
            </a:p>
          </p:txBody>
        </p:sp>
      </p:grpSp>
      <p:grpSp>
        <p:nvGrpSpPr>
          <p:cNvPr id="33" name="Group 16">
            <a:extLst>
              <a:ext uri="{FF2B5EF4-FFF2-40B4-BE49-F238E27FC236}">
                <a16:creationId xmlns:a16="http://schemas.microsoft.com/office/drawing/2014/main" id="{78659BB8-7593-2BFB-4467-1734C0A2825B}"/>
              </a:ext>
            </a:extLst>
          </p:cNvPr>
          <p:cNvGrpSpPr/>
          <p:nvPr/>
        </p:nvGrpSpPr>
        <p:grpSpPr>
          <a:xfrm>
            <a:off x="7615119" y="7136112"/>
            <a:ext cx="9689744" cy="852734"/>
            <a:chOff x="12147" y="-7775"/>
            <a:chExt cx="12919658" cy="1136978"/>
          </a:xfrm>
        </p:grpSpPr>
        <p:sp>
          <p:nvSpPr>
            <p:cNvPr id="34" name="Freeform 17">
              <a:extLst>
                <a:ext uri="{FF2B5EF4-FFF2-40B4-BE49-F238E27FC236}">
                  <a16:creationId xmlns:a16="http://schemas.microsoft.com/office/drawing/2014/main" id="{DD485B20-1FE8-15E2-CE49-8405377E5081}"/>
                </a:ext>
              </a:extLst>
            </p:cNvPr>
            <p:cNvSpPr/>
            <p:nvPr/>
          </p:nvSpPr>
          <p:spPr>
            <a:xfrm>
              <a:off x="12147" y="8481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18">
              <a:extLst>
                <a:ext uri="{FF2B5EF4-FFF2-40B4-BE49-F238E27FC236}">
                  <a16:creationId xmlns:a16="http://schemas.microsoft.com/office/drawing/2014/main" id="{924D6AED-0F87-C2A3-1B83-FF6729319413}"/>
                </a:ext>
              </a:extLst>
            </p:cNvPr>
            <p:cNvSpPr txBox="1"/>
            <p:nvPr/>
          </p:nvSpPr>
          <p:spPr>
            <a:xfrm>
              <a:off x="1020731" y="-7775"/>
              <a:ext cx="11911074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Includes; Wills, Trusts, Powers of Attorney and guidance on tax planning</a:t>
              </a:r>
              <a:endParaRPr lang="en-US" sz="2499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C4C64-3CB4-A148-E15E-2D861D086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CD4483-840A-A30B-92A4-DB9B6FE63EC5}"/>
              </a:ext>
            </a:extLst>
          </p:cNvPr>
          <p:cNvSpPr/>
          <p:nvPr/>
        </p:nvSpPr>
        <p:spPr>
          <a:xfrm flipH="1" flipV="1">
            <a:off x="-260532" y="-149568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06283B8-500A-1F65-F9FC-D7C0D88BC1EA}"/>
              </a:ext>
            </a:extLst>
          </p:cNvPr>
          <p:cNvGrpSpPr/>
          <p:nvPr/>
        </p:nvGrpSpPr>
        <p:grpSpPr>
          <a:xfrm rot="-10800000">
            <a:off x="0" y="0"/>
            <a:ext cx="10416554" cy="10416554"/>
            <a:chOff x="0" y="0"/>
            <a:chExt cx="6350000" cy="63500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8299116-68A4-8F08-9556-09D819C19A7C}"/>
                </a:ext>
              </a:extLst>
            </p:cNvPr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4"/>
              <a:stretch>
                <a:fillRect l="-88009" r="-27885" b="-22790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BBD1AC1B-8B79-2B8C-A242-C6012472E0E5}"/>
              </a:ext>
            </a:extLst>
          </p:cNvPr>
          <p:cNvSpPr txBox="1"/>
          <p:nvPr/>
        </p:nvSpPr>
        <p:spPr>
          <a:xfrm>
            <a:off x="8156743" y="2744414"/>
            <a:ext cx="10131257" cy="67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5400" b="1" spc="244" dirty="0">
                <a:solidFill>
                  <a:srgbClr val="0A4361"/>
                </a:solidFill>
                <a:latin typeface="Poppins"/>
              </a:rPr>
              <a:t>Your Benefits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8970CB0-A924-A3C1-C149-7D6E32FAA751}"/>
              </a:ext>
            </a:extLst>
          </p:cNvPr>
          <p:cNvSpPr/>
          <p:nvPr/>
        </p:nvSpPr>
        <p:spPr>
          <a:xfrm rot="-10800000" flipH="1">
            <a:off x="11475254" y="-364284"/>
            <a:ext cx="6812746" cy="1957116"/>
          </a:xfrm>
          <a:custGeom>
            <a:avLst/>
            <a:gdLst/>
            <a:ahLst/>
            <a:cxnLst/>
            <a:rect l="l" t="t" r="r" b="b"/>
            <a:pathLst>
              <a:path w="6812746" h="1957116">
                <a:moveTo>
                  <a:pt x="6812746" y="0"/>
                </a:moveTo>
                <a:lnTo>
                  <a:pt x="0" y="0"/>
                </a:lnTo>
                <a:lnTo>
                  <a:pt x="0" y="1957116"/>
                </a:lnTo>
                <a:lnTo>
                  <a:pt x="6812746" y="1957116"/>
                </a:lnTo>
                <a:lnTo>
                  <a:pt x="681274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C13726E-8AC7-7487-C646-1384B0D36EEF}"/>
              </a:ext>
            </a:extLst>
          </p:cNvPr>
          <p:cNvGrpSpPr/>
          <p:nvPr/>
        </p:nvGrpSpPr>
        <p:grpSpPr>
          <a:xfrm rot="8100000">
            <a:off x="5145657" y="826322"/>
            <a:ext cx="8282376" cy="404757"/>
            <a:chOff x="0" y="0"/>
            <a:chExt cx="2181367" cy="10660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B3D8036-ADAC-5013-E2D1-A0567290CFB3}"/>
                </a:ext>
              </a:extLst>
            </p:cNvPr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3ADF919-8420-8A63-F89B-05D0B46903DA}"/>
                </a:ext>
              </a:extLst>
            </p:cNvPr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2FE0AAF-EAE3-91F7-B421-3CCF41FB9FA9}"/>
              </a:ext>
            </a:extLst>
          </p:cNvPr>
          <p:cNvGrpSpPr/>
          <p:nvPr/>
        </p:nvGrpSpPr>
        <p:grpSpPr>
          <a:xfrm rot="8100000">
            <a:off x="-1220188" y="7265522"/>
            <a:ext cx="8282376" cy="260991"/>
            <a:chOff x="0" y="0"/>
            <a:chExt cx="2181367" cy="6873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C00CF3E8-37E5-7572-D138-B9796979A5BA}"/>
                </a:ext>
              </a:extLst>
            </p:cNvPr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EDBE4CEC-E82C-129E-653E-F066302D855D}"/>
                </a:ext>
              </a:extLst>
            </p:cNvPr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DB945F3-3140-D6BC-4721-7EC7B62CC4BD}"/>
              </a:ext>
            </a:extLst>
          </p:cNvPr>
          <p:cNvGrpSpPr/>
          <p:nvPr/>
        </p:nvGrpSpPr>
        <p:grpSpPr>
          <a:xfrm>
            <a:off x="7559929" y="6558678"/>
            <a:ext cx="9698854" cy="640537"/>
            <a:chOff x="0" y="-7775"/>
            <a:chExt cx="12931805" cy="854049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77F374E-60FA-037B-B6BF-3BE9CD8BB7DD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7C00F19-0D50-1F1A-0203-B162FE6FBF32}"/>
                </a:ext>
              </a:extLst>
            </p:cNvPr>
            <p:cNvSpPr txBox="1"/>
            <p:nvPr/>
          </p:nvSpPr>
          <p:spPr>
            <a:xfrm>
              <a:off x="1020731" y="-7775"/>
              <a:ext cx="11911074" cy="555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Work around your business hours</a:t>
              </a:r>
              <a:endParaRPr lang="en-US" sz="2499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B9B2E25D-3F7C-A539-AB33-236C27F924EF}"/>
              </a:ext>
            </a:extLst>
          </p:cNvPr>
          <p:cNvSpPr/>
          <p:nvPr/>
        </p:nvSpPr>
        <p:spPr>
          <a:xfrm>
            <a:off x="14669008" y="1172818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69"/>
                </a:lnTo>
                <a:lnTo>
                  <a:pt x="0" y="12335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D37DEFD2-803C-3AEC-78AE-3E582B5D4960}"/>
              </a:ext>
            </a:extLst>
          </p:cNvPr>
          <p:cNvGrpSpPr/>
          <p:nvPr/>
        </p:nvGrpSpPr>
        <p:grpSpPr>
          <a:xfrm>
            <a:off x="7564446" y="5023455"/>
            <a:ext cx="9780881" cy="852734"/>
            <a:chOff x="0" y="-7775"/>
            <a:chExt cx="13041175" cy="1136978"/>
          </a:xfrm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3DB413B9-B4F2-40C4-9FBB-4A8DBCFF9340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1ED3EE06-FA74-9C96-E288-1F5964A0BABD}"/>
                </a:ext>
              </a:extLst>
            </p:cNvPr>
            <p:cNvSpPr txBox="1"/>
            <p:nvPr/>
          </p:nvSpPr>
          <p:spPr>
            <a:xfrm>
              <a:off x="1020729" y="-7775"/>
              <a:ext cx="12020446" cy="1136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Cost of the benefit outweighs staff replacement cost</a:t>
              </a:r>
            </a:p>
          </p:txBody>
        </p:sp>
      </p:grpSp>
      <p:grpSp>
        <p:nvGrpSpPr>
          <p:cNvPr id="26" name="Group 23">
            <a:extLst>
              <a:ext uri="{FF2B5EF4-FFF2-40B4-BE49-F238E27FC236}">
                <a16:creationId xmlns:a16="http://schemas.microsoft.com/office/drawing/2014/main" id="{02761337-0B37-008A-41FA-6DE1FB259785}"/>
              </a:ext>
            </a:extLst>
          </p:cNvPr>
          <p:cNvGrpSpPr/>
          <p:nvPr/>
        </p:nvGrpSpPr>
        <p:grpSpPr>
          <a:xfrm>
            <a:off x="7564995" y="3732325"/>
            <a:ext cx="9734803" cy="634706"/>
            <a:chOff x="-203200" y="-1887995"/>
            <a:chExt cx="12979737" cy="846274"/>
          </a:xfrm>
        </p:grpSpPr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48B1407A-C729-4A14-F6FB-340425EDC2CA}"/>
                </a:ext>
              </a:extLst>
            </p:cNvPr>
            <p:cNvSpPr/>
            <p:nvPr/>
          </p:nvSpPr>
          <p:spPr>
            <a:xfrm>
              <a:off x="-203200" y="-1887995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5">
              <a:extLst>
                <a:ext uri="{FF2B5EF4-FFF2-40B4-BE49-F238E27FC236}">
                  <a16:creationId xmlns:a16="http://schemas.microsoft.com/office/drawing/2014/main" id="{4C0AC5A4-A814-835A-C6B5-356ADD2DC25E}"/>
                </a:ext>
              </a:extLst>
            </p:cNvPr>
            <p:cNvSpPr txBox="1"/>
            <p:nvPr/>
          </p:nvSpPr>
          <p:spPr>
            <a:xfrm>
              <a:off x="756091" y="-1742397"/>
              <a:ext cx="12020446" cy="5700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500" b="1" spc="244" dirty="0">
                  <a:solidFill>
                    <a:srgbClr val="0A4361"/>
                  </a:solidFill>
                  <a:latin typeface="Poppins"/>
                </a:rPr>
                <a:t>RLK carry out all work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0124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536700" y="1473754"/>
            <a:ext cx="9514792" cy="782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40"/>
              </a:lnSpc>
              <a:spcBef>
                <a:spcPct val="0"/>
              </a:spcBef>
            </a:pPr>
            <a:r>
              <a:rPr lang="en-US" sz="6000" b="1" spc="210" dirty="0">
                <a:solidFill>
                  <a:srgbClr val="0A4361"/>
                </a:solidFill>
                <a:latin typeface="Poppins"/>
              </a:rPr>
              <a:t>Employee Benefit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-305814" y="-323115"/>
            <a:ext cx="6812048" cy="1956916"/>
          </a:xfrm>
          <a:custGeom>
            <a:avLst/>
            <a:gdLst/>
            <a:ahLst/>
            <a:cxnLst/>
            <a:rect l="l" t="t" r="r" b="b"/>
            <a:pathLst>
              <a:path w="6812048" h="1956916">
                <a:moveTo>
                  <a:pt x="0" y="0"/>
                </a:moveTo>
                <a:lnTo>
                  <a:pt x="6812048" y="0"/>
                </a:lnTo>
                <a:lnTo>
                  <a:pt x="6812048" y="1956916"/>
                </a:lnTo>
                <a:lnTo>
                  <a:pt x="0" y="1956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/>
          <p:cNvGrpSpPr/>
          <p:nvPr/>
        </p:nvGrpSpPr>
        <p:grpSpPr>
          <a:xfrm>
            <a:off x="7871446" y="-170709"/>
            <a:ext cx="10416554" cy="1041655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5"/>
              <a:stretch>
                <a:fillRect t="-13155" r="-91414" b="-1437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70567" y="6228651"/>
            <a:ext cx="9941229" cy="634705"/>
            <a:chOff x="0" y="171882"/>
            <a:chExt cx="13254972" cy="846274"/>
          </a:xfrm>
        </p:grpSpPr>
        <p:sp>
          <p:nvSpPr>
            <p:cNvPr id="14" name="Freeform 14"/>
            <p:cNvSpPr/>
            <p:nvPr/>
          </p:nvSpPr>
          <p:spPr>
            <a:xfrm>
              <a:off x="0" y="171882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5"/>
                  </a:lnTo>
                  <a:lnTo>
                    <a:pt x="0" y="846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32641" y="310752"/>
              <a:ext cx="12222331" cy="568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b="1" spc="245" dirty="0">
                  <a:solidFill>
                    <a:srgbClr val="0A4361"/>
                  </a:solidFill>
                  <a:latin typeface="Poppins"/>
                </a:rPr>
                <a:t>Avoid unnecessary IHT bills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33400" y="3375270"/>
            <a:ext cx="9891736" cy="634706"/>
            <a:chOff x="0" y="0"/>
            <a:chExt cx="13188982" cy="84627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66651" y="63943"/>
              <a:ext cx="12222331" cy="5685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b="1" spc="245" dirty="0">
                  <a:solidFill>
                    <a:srgbClr val="0A4361"/>
                  </a:solidFill>
                  <a:latin typeface="Poppins"/>
                </a:rPr>
                <a:t>60% of the population do not have a Will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3436656" y="411915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6A04D00E-9C96-47FB-11DC-6D0DF7109333}"/>
              </a:ext>
            </a:extLst>
          </p:cNvPr>
          <p:cNvGrpSpPr/>
          <p:nvPr/>
        </p:nvGrpSpPr>
        <p:grpSpPr>
          <a:xfrm>
            <a:off x="570567" y="4470726"/>
            <a:ext cx="9891736" cy="1372038"/>
            <a:chOff x="0" y="0"/>
            <a:chExt cx="13188982" cy="1829382"/>
          </a:xfrm>
        </p:grpSpPr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A2C79052-9677-49E3-3F32-1C333D47EEDE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316A849C-8504-0844-2C24-BB10C3444277}"/>
                </a:ext>
              </a:extLst>
            </p:cNvPr>
            <p:cNvSpPr txBox="1"/>
            <p:nvPr/>
          </p:nvSpPr>
          <p:spPr>
            <a:xfrm>
              <a:off x="966651" y="63943"/>
              <a:ext cx="12222331" cy="17654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50"/>
                </a:lnSpc>
                <a:spcBef>
                  <a:spcPct val="0"/>
                </a:spcBef>
              </a:pPr>
              <a:r>
                <a:rPr lang="en-US" sz="2500" b="1" spc="245" dirty="0">
                  <a:solidFill>
                    <a:srgbClr val="0A4361"/>
                  </a:solidFill>
                  <a:latin typeface="Poppins"/>
                </a:rPr>
                <a:t>Provide clarity on their wishes of what happens to their assets, who looks after their children or excluding people from benefitting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D21C7-FA67-7A8C-3139-D5B7908A8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2F72057-6006-9DF6-B9E6-646E250686D6}"/>
              </a:ext>
            </a:extLst>
          </p:cNvPr>
          <p:cNvSpPr/>
          <p:nvPr/>
        </p:nvSpPr>
        <p:spPr>
          <a:xfrm flipH="1" flipV="1">
            <a:off x="-152400" y="-41798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0BDE36D-3E1B-BECE-50A8-215CA373AAB7}"/>
              </a:ext>
            </a:extLst>
          </p:cNvPr>
          <p:cNvSpPr txBox="1"/>
          <p:nvPr/>
        </p:nvSpPr>
        <p:spPr>
          <a:xfrm>
            <a:off x="1536700" y="1473754"/>
            <a:ext cx="9514792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6000" b="1" spc="244" dirty="0">
                <a:solidFill>
                  <a:srgbClr val="0A4361"/>
                </a:solidFill>
                <a:latin typeface="Poppins"/>
              </a:rPr>
              <a:t>Wills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B38785E-98C0-BE67-9BB2-1949444B44C7}"/>
              </a:ext>
            </a:extLst>
          </p:cNvPr>
          <p:cNvSpPr/>
          <p:nvPr/>
        </p:nvSpPr>
        <p:spPr>
          <a:xfrm rot="-10800000">
            <a:off x="-305814" y="-323115"/>
            <a:ext cx="6812048" cy="1956916"/>
          </a:xfrm>
          <a:custGeom>
            <a:avLst/>
            <a:gdLst/>
            <a:ahLst/>
            <a:cxnLst/>
            <a:rect l="l" t="t" r="r" b="b"/>
            <a:pathLst>
              <a:path w="6812048" h="1956916">
                <a:moveTo>
                  <a:pt x="0" y="0"/>
                </a:moveTo>
                <a:lnTo>
                  <a:pt x="6812048" y="0"/>
                </a:lnTo>
                <a:lnTo>
                  <a:pt x="6812048" y="1956916"/>
                </a:lnTo>
                <a:lnTo>
                  <a:pt x="0" y="19569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3010AED2-CF30-92EA-B550-5AED426093CF}"/>
              </a:ext>
            </a:extLst>
          </p:cNvPr>
          <p:cNvGrpSpPr/>
          <p:nvPr/>
        </p:nvGrpSpPr>
        <p:grpSpPr>
          <a:xfrm>
            <a:off x="7871446" y="-170709"/>
            <a:ext cx="10416554" cy="10416554"/>
            <a:chOff x="0" y="0"/>
            <a:chExt cx="6350000" cy="63500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1F610AE-5ACE-07FD-E222-FE818AC80442}"/>
                </a:ext>
              </a:extLst>
            </p:cNvPr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6"/>
              <a:stretch>
                <a:fillRect t="-13155" r="-91414" b="-1437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52A47686-8CFA-7E9D-B339-8121CAD7BBF4}"/>
              </a:ext>
            </a:extLst>
          </p:cNvPr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92BD9F9-441B-82B3-B18A-236907C0C4E0}"/>
                </a:ext>
              </a:extLst>
            </p:cNvPr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E748F04-EA03-7770-EC71-D70D4CA340DA}"/>
                </a:ext>
              </a:extLst>
            </p:cNvPr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A398C313-E21C-0ADA-5529-69EAD99BCD82}"/>
              </a:ext>
            </a:extLst>
          </p:cNvPr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132555A-FAD3-BB6C-6724-EBDCB46B4F60}"/>
                </a:ext>
              </a:extLst>
            </p:cNvPr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F9C38691-1B19-E120-7B5E-F7BF9DE34678}"/>
                </a:ext>
              </a:extLst>
            </p:cNvPr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61F0A847-EF76-2A8F-64CC-DEFA0CCBD093}"/>
              </a:ext>
            </a:extLst>
          </p:cNvPr>
          <p:cNvGrpSpPr/>
          <p:nvPr/>
        </p:nvGrpSpPr>
        <p:grpSpPr>
          <a:xfrm>
            <a:off x="352121" y="2592594"/>
            <a:ext cx="9899756" cy="634706"/>
            <a:chOff x="0" y="0"/>
            <a:chExt cx="13199676" cy="84627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BAFC324-EC99-89D0-EE75-6AC3F2DA7877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892C0CBF-97FF-9F01-E19C-EF4DE1147713}"/>
                </a:ext>
              </a:extLst>
            </p:cNvPr>
            <p:cNvSpPr txBox="1"/>
            <p:nvPr/>
          </p:nvSpPr>
          <p:spPr>
            <a:xfrm>
              <a:off x="977345" y="201529"/>
              <a:ext cx="12222331" cy="555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Unmarried couples are not protected</a:t>
              </a: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95B02F32-6C99-5305-FF7C-438D1EA7351D}"/>
              </a:ext>
            </a:extLst>
          </p:cNvPr>
          <p:cNvSpPr/>
          <p:nvPr/>
        </p:nvSpPr>
        <p:spPr>
          <a:xfrm>
            <a:off x="13436656" y="411915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ADBC0220-E04C-C634-4DB1-77D9A6447D74}"/>
              </a:ext>
            </a:extLst>
          </p:cNvPr>
          <p:cNvGrpSpPr/>
          <p:nvPr/>
        </p:nvGrpSpPr>
        <p:grpSpPr>
          <a:xfrm>
            <a:off x="352121" y="5085934"/>
            <a:ext cx="9891736" cy="634706"/>
            <a:chOff x="0" y="0"/>
            <a:chExt cx="13188982" cy="846274"/>
          </a:xfrm>
        </p:grpSpPr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ADF72C42-B8A6-1CD9-6212-CE5F8BCBA7A9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C4E7230D-6106-7B1B-3077-E42783C207C7}"/>
                </a:ext>
              </a:extLst>
            </p:cNvPr>
            <p:cNvSpPr txBox="1"/>
            <p:nvPr/>
          </p:nvSpPr>
          <p:spPr>
            <a:xfrm>
              <a:off x="966651" y="63943"/>
              <a:ext cx="12222331" cy="555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No guarantee entire estate passes to a spouse</a:t>
              </a:r>
              <a:endParaRPr lang="en-US" sz="2499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4140B03C-C7CB-077D-6336-D4FCCF71D795}"/>
              </a:ext>
            </a:extLst>
          </p:cNvPr>
          <p:cNvGrpSpPr/>
          <p:nvPr/>
        </p:nvGrpSpPr>
        <p:grpSpPr>
          <a:xfrm>
            <a:off x="352121" y="3805843"/>
            <a:ext cx="9899756" cy="634706"/>
            <a:chOff x="0" y="0"/>
            <a:chExt cx="13199676" cy="846274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63929119-8F87-A61E-BFCA-40459EF56980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1EEA045F-1AC6-442C-25E1-3E27296D859D}"/>
                </a:ext>
              </a:extLst>
            </p:cNvPr>
            <p:cNvSpPr txBox="1"/>
            <p:nvPr/>
          </p:nvSpPr>
          <p:spPr>
            <a:xfrm>
              <a:off x="977345" y="201529"/>
              <a:ext cx="12222331" cy="555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Your assets can be attacked</a:t>
              </a:r>
            </a:p>
          </p:txBody>
        </p:sp>
      </p:grpSp>
      <p:pic>
        <p:nvPicPr>
          <p:cNvPr id="13" name="Picture 4" descr="Sweet Clip Art - Cute Free Clip Art and Coloring Pages">
            <a:extLst>
              <a:ext uri="{FF2B5EF4-FFF2-40B4-BE49-F238E27FC236}">
                <a16:creationId xmlns:a16="http://schemas.microsoft.com/office/drawing/2014/main" id="{8C59CF4B-21B1-9D34-BCBD-108B3D118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21" y="6572583"/>
            <a:ext cx="982730" cy="141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ree Free Images Of Houses, Download Free Clip Art, Free ...">
            <a:extLst>
              <a:ext uri="{FF2B5EF4-FFF2-40B4-BE49-F238E27FC236}">
                <a16:creationId xmlns:a16="http://schemas.microsoft.com/office/drawing/2014/main" id="{5F4E6E69-B52F-1708-2F2E-654C09EB1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170" y="6406436"/>
            <a:ext cx="1616729" cy="162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57,300+ Car Clip Art Stock Illustrations, Royalty-Free Vector Graphics &amp; Clip  Art - iStock | Racing car clip art, Race car clip art, Derby car clip art">
            <a:extLst>
              <a:ext uri="{FF2B5EF4-FFF2-40B4-BE49-F238E27FC236}">
                <a16:creationId xmlns:a16="http://schemas.microsoft.com/office/drawing/2014/main" id="{59808741-DCDC-911E-A4DE-B302AB529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486" y="6295126"/>
            <a:ext cx="2120726" cy="212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Free Black and White Animals Outline Clipart - Clip Art Pictures - Graphics  - Illustrations | Animals black and white, Cute puppies, Puppy clipart">
            <a:extLst>
              <a:ext uri="{FF2B5EF4-FFF2-40B4-BE49-F238E27FC236}">
                <a16:creationId xmlns:a16="http://schemas.microsoft.com/office/drawing/2014/main" id="{E2D2D18F-ED80-E4C3-D35F-441B09F29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445" y="6448952"/>
            <a:ext cx="1560187" cy="162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338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538FC-3F08-F102-3C80-4C7A04CE2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9AEA38C-31D1-5848-1B7F-FBB58332B4B4}"/>
              </a:ext>
            </a:extLst>
          </p:cNvPr>
          <p:cNvSpPr/>
          <p:nvPr/>
        </p:nvSpPr>
        <p:spPr>
          <a:xfrm flipH="1" flipV="1">
            <a:off x="-152400" y="-41798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BA7B119-F46D-F71A-C794-6410FB1579CD}"/>
              </a:ext>
            </a:extLst>
          </p:cNvPr>
          <p:cNvSpPr txBox="1"/>
          <p:nvPr/>
        </p:nvSpPr>
        <p:spPr>
          <a:xfrm>
            <a:off x="1536700" y="1473754"/>
            <a:ext cx="9514792" cy="634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4800" b="1" spc="244" dirty="0">
                <a:solidFill>
                  <a:srgbClr val="0A4361"/>
                </a:solidFill>
                <a:latin typeface="Poppins"/>
              </a:rPr>
              <a:t>Lasting Powers of Attorney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9B0CF6D-72EB-79CD-FEF7-50825D8EA83D}"/>
              </a:ext>
            </a:extLst>
          </p:cNvPr>
          <p:cNvSpPr/>
          <p:nvPr/>
        </p:nvSpPr>
        <p:spPr>
          <a:xfrm rot="-10800000">
            <a:off x="-305814" y="-323115"/>
            <a:ext cx="6812048" cy="1956916"/>
          </a:xfrm>
          <a:custGeom>
            <a:avLst/>
            <a:gdLst/>
            <a:ahLst/>
            <a:cxnLst/>
            <a:rect l="l" t="t" r="r" b="b"/>
            <a:pathLst>
              <a:path w="6812048" h="1956916">
                <a:moveTo>
                  <a:pt x="0" y="0"/>
                </a:moveTo>
                <a:lnTo>
                  <a:pt x="6812048" y="0"/>
                </a:lnTo>
                <a:lnTo>
                  <a:pt x="6812048" y="1956916"/>
                </a:lnTo>
                <a:lnTo>
                  <a:pt x="0" y="19569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FD9706B2-0D4D-063C-7EC3-20A9D131F2D7}"/>
              </a:ext>
            </a:extLst>
          </p:cNvPr>
          <p:cNvGrpSpPr/>
          <p:nvPr/>
        </p:nvGrpSpPr>
        <p:grpSpPr>
          <a:xfrm>
            <a:off x="7871446" y="-170709"/>
            <a:ext cx="10416554" cy="10416554"/>
            <a:chOff x="0" y="0"/>
            <a:chExt cx="6350000" cy="63500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C24E24F-1EF8-C27C-B3F2-F94767BEF65A}"/>
                </a:ext>
              </a:extLst>
            </p:cNvPr>
            <p:cNvSpPr/>
            <p:nvPr/>
          </p:nvSpPr>
          <p:spPr>
            <a:xfrm>
              <a:off x="-95377" y="-95377"/>
              <a:ext cx="6540754" cy="6540754"/>
            </a:xfrm>
            <a:custGeom>
              <a:avLst/>
              <a:gdLst/>
              <a:ahLst/>
              <a:cxnLst/>
              <a:rect l="l" t="t" r="r" b="b"/>
              <a:pathLst>
                <a:path w="6540754" h="6540754">
                  <a:moveTo>
                    <a:pt x="6540754" y="0"/>
                  </a:moveTo>
                  <a:lnTo>
                    <a:pt x="0" y="6540754"/>
                  </a:lnTo>
                  <a:lnTo>
                    <a:pt x="6540754" y="6540754"/>
                  </a:lnTo>
                  <a:close/>
                </a:path>
              </a:pathLst>
            </a:custGeom>
            <a:blipFill>
              <a:blip r:embed="rId6"/>
              <a:stretch>
                <a:fillRect t="-13155" r="-91414" b="-1437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311162C0-2426-B558-0DC3-7F41DE63CB88}"/>
              </a:ext>
            </a:extLst>
          </p:cNvPr>
          <p:cNvGrpSpPr/>
          <p:nvPr/>
        </p:nvGrpSpPr>
        <p:grpSpPr>
          <a:xfrm rot="8100000">
            <a:off x="12009900" y="1805622"/>
            <a:ext cx="8282376" cy="404757"/>
            <a:chOff x="0" y="0"/>
            <a:chExt cx="2181367" cy="10660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B4B878F-360A-E093-97CF-1CF6065AB97D}"/>
                </a:ext>
              </a:extLst>
            </p:cNvPr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B06D0D0-A97D-60AF-EAD1-2D2793CD10FD}"/>
                </a:ext>
              </a:extLst>
            </p:cNvPr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DCB10672-737D-DB0C-EBA8-BC5BAEA78A94}"/>
              </a:ext>
            </a:extLst>
          </p:cNvPr>
          <p:cNvGrpSpPr/>
          <p:nvPr/>
        </p:nvGrpSpPr>
        <p:grpSpPr>
          <a:xfrm rot="8100000">
            <a:off x="6027688" y="7927609"/>
            <a:ext cx="8282376" cy="260991"/>
            <a:chOff x="0" y="0"/>
            <a:chExt cx="2181367" cy="6873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89D3387-594D-1950-455D-67ACC6A80733}"/>
                </a:ext>
              </a:extLst>
            </p:cNvPr>
            <p:cNvSpPr/>
            <p:nvPr/>
          </p:nvSpPr>
          <p:spPr>
            <a:xfrm>
              <a:off x="0" y="0"/>
              <a:ext cx="2181366" cy="68738"/>
            </a:xfrm>
            <a:custGeom>
              <a:avLst/>
              <a:gdLst/>
              <a:ahLst/>
              <a:cxnLst/>
              <a:rect l="l" t="t" r="r" b="b"/>
              <a:pathLst>
                <a:path w="2181366" h="68738">
                  <a:moveTo>
                    <a:pt x="0" y="0"/>
                  </a:moveTo>
                  <a:lnTo>
                    <a:pt x="2181366" y="0"/>
                  </a:lnTo>
                  <a:lnTo>
                    <a:pt x="2181366" y="68738"/>
                  </a:lnTo>
                  <a:lnTo>
                    <a:pt x="0" y="68738"/>
                  </a:lnTo>
                  <a:close/>
                </a:path>
              </a:pathLst>
            </a:custGeom>
            <a:solidFill>
              <a:srgbClr val="0A436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1D49E8E-3413-EC06-7CD3-D418E3B7D5DD}"/>
                </a:ext>
              </a:extLst>
            </p:cNvPr>
            <p:cNvSpPr txBox="1"/>
            <p:nvPr/>
          </p:nvSpPr>
          <p:spPr>
            <a:xfrm>
              <a:off x="0" y="-19050"/>
              <a:ext cx="2181367" cy="87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12137B0-5423-4077-A107-AEDEBCE7C11D}"/>
              </a:ext>
            </a:extLst>
          </p:cNvPr>
          <p:cNvGrpSpPr/>
          <p:nvPr/>
        </p:nvGrpSpPr>
        <p:grpSpPr>
          <a:xfrm>
            <a:off x="352121" y="2592594"/>
            <a:ext cx="9899756" cy="634706"/>
            <a:chOff x="0" y="0"/>
            <a:chExt cx="13199676" cy="846274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83E73EC-0B66-05D9-0924-76B910FBB27C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692216C7-4EBE-DCA6-56D5-2FBD87E96143}"/>
                </a:ext>
              </a:extLst>
            </p:cNvPr>
            <p:cNvSpPr txBox="1"/>
            <p:nvPr/>
          </p:nvSpPr>
          <p:spPr>
            <a:xfrm>
              <a:off x="977345" y="201529"/>
              <a:ext cx="12222331" cy="555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Health &amp; Welfare</a:t>
              </a: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DD3569C4-CC68-1566-973D-2121CAB02707}"/>
              </a:ext>
            </a:extLst>
          </p:cNvPr>
          <p:cNvSpPr/>
          <p:nvPr/>
        </p:nvSpPr>
        <p:spPr>
          <a:xfrm>
            <a:off x="13436656" y="411915"/>
            <a:ext cx="2082292" cy="1233569"/>
          </a:xfrm>
          <a:custGeom>
            <a:avLst/>
            <a:gdLst/>
            <a:ahLst/>
            <a:cxnLst/>
            <a:rect l="l" t="t" r="r" b="b"/>
            <a:pathLst>
              <a:path w="2082292" h="1233569">
                <a:moveTo>
                  <a:pt x="0" y="0"/>
                </a:moveTo>
                <a:lnTo>
                  <a:pt x="2082292" y="0"/>
                </a:lnTo>
                <a:lnTo>
                  <a:pt x="2082292" y="1233570"/>
                </a:lnTo>
                <a:lnTo>
                  <a:pt x="0" y="12335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7220E736-7658-A620-8A8F-7B013CC30083}"/>
              </a:ext>
            </a:extLst>
          </p:cNvPr>
          <p:cNvGrpSpPr/>
          <p:nvPr/>
        </p:nvGrpSpPr>
        <p:grpSpPr>
          <a:xfrm>
            <a:off x="352121" y="5085934"/>
            <a:ext cx="9891736" cy="634706"/>
            <a:chOff x="0" y="0"/>
            <a:chExt cx="13188982" cy="846274"/>
          </a:xfrm>
        </p:grpSpPr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D7F84804-8E33-60CA-3148-97840EC1359C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11466BA6-5FEC-A03A-E419-97119F5E9B51}"/>
                </a:ext>
              </a:extLst>
            </p:cNvPr>
            <p:cNvSpPr txBox="1"/>
            <p:nvPr/>
          </p:nvSpPr>
          <p:spPr>
            <a:xfrm>
              <a:off x="966651" y="63943"/>
              <a:ext cx="12222331" cy="5556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Can be as costly as no having a Will!</a:t>
              </a:r>
              <a:endParaRPr lang="en-US" sz="2499" spc="244" dirty="0">
                <a:solidFill>
                  <a:srgbClr val="0A4361"/>
                </a:solidFill>
                <a:latin typeface="Poppins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5E97E0DB-13C0-FB55-EA16-E7B7CC3AA86C}"/>
              </a:ext>
            </a:extLst>
          </p:cNvPr>
          <p:cNvGrpSpPr/>
          <p:nvPr/>
        </p:nvGrpSpPr>
        <p:grpSpPr>
          <a:xfrm>
            <a:off x="352121" y="3805843"/>
            <a:ext cx="9899756" cy="634706"/>
            <a:chOff x="0" y="0"/>
            <a:chExt cx="13199676" cy="846274"/>
          </a:xfrm>
        </p:grpSpPr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5DB3C51F-C48D-E4E7-2581-AA442E4C6973}"/>
                </a:ext>
              </a:extLst>
            </p:cNvPr>
            <p:cNvSpPr/>
            <p:nvPr/>
          </p:nvSpPr>
          <p:spPr>
            <a:xfrm>
              <a:off x="0" y="0"/>
              <a:ext cx="763451" cy="846274"/>
            </a:xfrm>
            <a:custGeom>
              <a:avLst/>
              <a:gdLst/>
              <a:ahLst/>
              <a:cxnLst/>
              <a:rect l="l" t="t" r="r" b="b"/>
              <a:pathLst>
                <a:path w="763451" h="846274">
                  <a:moveTo>
                    <a:pt x="0" y="0"/>
                  </a:moveTo>
                  <a:lnTo>
                    <a:pt x="763451" y="0"/>
                  </a:lnTo>
                  <a:lnTo>
                    <a:pt x="763451" y="846274"/>
                  </a:lnTo>
                  <a:lnTo>
                    <a:pt x="0" y="846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1">
              <a:extLst>
                <a:ext uri="{FF2B5EF4-FFF2-40B4-BE49-F238E27FC236}">
                  <a16:creationId xmlns:a16="http://schemas.microsoft.com/office/drawing/2014/main" id="{28316788-C8C1-0390-219E-434DB72A0FCB}"/>
                </a:ext>
              </a:extLst>
            </p:cNvPr>
            <p:cNvSpPr txBox="1"/>
            <p:nvPr/>
          </p:nvSpPr>
          <p:spPr>
            <a:xfrm>
              <a:off x="977345" y="201529"/>
              <a:ext cx="12222331" cy="555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49"/>
                </a:lnSpc>
                <a:spcBef>
                  <a:spcPct val="0"/>
                </a:spcBef>
              </a:pPr>
              <a:r>
                <a:rPr lang="en-US" sz="2499" b="1" spc="244" dirty="0">
                  <a:solidFill>
                    <a:srgbClr val="0A4361"/>
                  </a:solidFill>
                  <a:latin typeface="Poppins"/>
                </a:rPr>
                <a:t>Property &amp; Financial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539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11922889" cy="6706626"/>
            <a:chOff x="0" y="0"/>
            <a:chExt cx="6089457" cy="34253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3425320"/>
                  </a:moveTo>
                  <a:lnTo>
                    <a:pt x="0" y="0"/>
                  </a:lnTo>
                  <a:lnTo>
                    <a:pt x="6089457" y="0"/>
                  </a:lnTo>
                  <a:cubicBezTo>
                    <a:pt x="4059638" y="1141773"/>
                    <a:pt x="2029819" y="2283546"/>
                    <a:pt x="0" y="3425320"/>
                  </a:cubicBezTo>
                  <a:close/>
                </a:path>
              </a:pathLst>
            </a:custGeom>
            <a:blipFill>
              <a:blip r:embed="rId2"/>
              <a:stretch>
                <a:fillRect t="-1911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 rot="-1660488">
            <a:off x="-1358944" y="4890786"/>
            <a:ext cx="8282376" cy="404757"/>
            <a:chOff x="0" y="0"/>
            <a:chExt cx="2181367" cy="1066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1366" cy="106603"/>
            </a:xfrm>
            <a:custGeom>
              <a:avLst/>
              <a:gdLst/>
              <a:ahLst/>
              <a:cxnLst/>
              <a:rect l="l" t="t" r="r" b="b"/>
              <a:pathLst>
                <a:path w="2181366" h="106603">
                  <a:moveTo>
                    <a:pt x="0" y="0"/>
                  </a:moveTo>
                  <a:lnTo>
                    <a:pt x="2181366" y="0"/>
                  </a:lnTo>
                  <a:lnTo>
                    <a:pt x="2181366" y="106603"/>
                  </a:lnTo>
                  <a:lnTo>
                    <a:pt x="0" y="106603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181367" cy="125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747322">
            <a:off x="6285485" y="707924"/>
            <a:ext cx="8282376" cy="111180"/>
            <a:chOff x="0" y="0"/>
            <a:chExt cx="2181367" cy="292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81366" cy="29282"/>
            </a:xfrm>
            <a:custGeom>
              <a:avLst/>
              <a:gdLst/>
              <a:ahLst/>
              <a:cxnLst/>
              <a:rect l="l" t="t" r="r" b="b"/>
              <a:pathLst>
                <a:path w="2181366" h="29282">
                  <a:moveTo>
                    <a:pt x="0" y="0"/>
                  </a:moveTo>
                  <a:lnTo>
                    <a:pt x="2181366" y="0"/>
                  </a:lnTo>
                  <a:lnTo>
                    <a:pt x="2181366" y="29282"/>
                  </a:lnTo>
                  <a:lnTo>
                    <a:pt x="0" y="29282"/>
                  </a:lnTo>
                  <a:close/>
                </a:path>
              </a:pathLst>
            </a:custGeom>
            <a:solidFill>
              <a:srgbClr val="44BABC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181367" cy="483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009151" y="5478607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009151" y="4993708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13986613" y="8848606"/>
            <a:ext cx="2764687" cy="799894"/>
            <a:chOff x="0" y="0"/>
            <a:chExt cx="3686249" cy="10665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30797" cy="1027049"/>
            </a:xfrm>
            <a:custGeom>
              <a:avLst/>
              <a:gdLst/>
              <a:ahLst/>
              <a:cxnLst/>
              <a:rect l="l" t="t" r="r" b="b"/>
              <a:pathLst>
                <a:path w="1030797" h="1027049">
                  <a:moveTo>
                    <a:pt x="0" y="0"/>
                  </a:moveTo>
                  <a:lnTo>
                    <a:pt x="1030797" y="0"/>
                  </a:lnTo>
                  <a:lnTo>
                    <a:pt x="1030797" y="1027049"/>
                  </a:lnTo>
                  <a:lnTo>
                    <a:pt x="0" y="102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293706" y="1598"/>
              <a:ext cx="1064927" cy="1064927"/>
            </a:xfrm>
            <a:custGeom>
              <a:avLst/>
              <a:gdLst/>
              <a:ahLst/>
              <a:cxnLst/>
              <a:rect l="l" t="t" r="r" b="b"/>
              <a:pathLst>
                <a:path w="1064927" h="1064927">
                  <a:moveTo>
                    <a:pt x="0" y="0"/>
                  </a:moveTo>
                  <a:lnTo>
                    <a:pt x="1064927" y="0"/>
                  </a:lnTo>
                  <a:lnTo>
                    <a:pt x="1064927" y="1064927"/>
                  </a:lnTo>
                  <a:lnTo>
                    <a:pt x="0" y="1064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2660798" y="1598"/>
              <a:ext cx="1025451" cy="1025451"/>
            </a:xfrm>
            <a:custGeom>
              <a:avLst/>
              <a:gdLst/>
              <a:ahLst/>
              <a:cxnLst/>
              <a:rect l="l" t="t" r="r" b="b"/>
              <a:pathLst>
                <a:path w="1025451" h="1025451">
                  <a:moveTo>
                    <a:pt x="0" y="0"/>
                  </a:moveTo>
                  <a:lnTo>
                    <a:pt x="1025451" y="0"/>
                  </a:lnTo>
                  <a:lnTo>
                    <a:pt x="1025451" y="1025451"/>
                  </a:lnTo>
                  <a:lnTo>
                    <a:pt x="0" y="1025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293600" y="8075979"/>
            <a:ext cx="1098699" cy="976468"/>
          </a:xfrm>
          <a:custGeom>
            <a:avLst/>
            <a:gdLst/>
            <a:ahLst/>
            <a:cxnLst/>
            <a:rect l="l" t="t" r="r" b="b"/>
            <a:pathLst>
              <a:path w="1098699" h="976468">
                <a:moveTo>
                  <a:pt x="0" y="0"/>
                </a:moveTo>
                <a:lnTo>
                  <a:pt x="1098699" y="0"/>
                </a:lnTo>
                <a:lnTo>
                  <a:pt x="1098699" y="976468"/>
                </a:lnTo>
                <a:lnTo>
                  <a:pt x="0" y="97646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1277625" y="6859092"/>
            <a:ext cx="7942575" cy="2190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7"/>
              </a:lnSpc>
            </a:pPr>
            <a:r>
              <a:rPr lang="en-US" sz="8199" spc="286">
                <a:solidFill>
                  <a:srgbClr val="0A4361"/>
                </a:solidFill>
                <a:latin typeface="Poppins Bold"/>
              </a:rPr>
              <a:t>Any Questions?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544400" y="5411932"/>
            <a:ext cx="3507554" cy="353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77" dirty="0">
                <a:solidFill>
                  <a:srgbClr val="0A4361"/>
                </a:solidFill>
                <a:latin typeface="Poppins"/>
              </a:rPr>
              <a:t>jmoore@rlksolicitors.com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544400" y="4942522"/>
            <a:ext cx="2370741" cy="375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08"/>
              </a:lnSpc>
            </a:pPr>
            <a:r>
              <a:rPr lang="en-US" sz="2077" dirty="0">
                <a:solidFill>
                  <a:srgbClr val="0A4361"/>
                </a:solidFill>
                <a:latin typeface="Poppins"/>
              </a:rPr>
              <a:t>0121 450 7800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009151" y="4203465"/>
            <a:ext cx="5857379" cy="682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 dirty="0">
                <a:solidFill>
                  <a:srgbClr val="0A4361"/>
                </a:solidFill>
                <a:latin typeface="Poppins Bold"/>
              </a:rPr>
              <a:t>James Moore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53550" y="8170804"/>
            <a:ext cx="5236403" cy="542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3002">
                <a:solidFill>
                  <a:srgbClr val="0A4361"/>
                </a:solidFill>
                <a:latin typeface="Poppins Bold"/>
              </a:rPr>
              <a:t>rlksolicitors.com</a:t>
            </a:r>
          </a:p>
        </p:txBody>
      </p:sp>
      <p:sp>
        <p:nvSpPr>
          <p:cNvPr id="26" name="Freeform 26"/>
          <p:cNvSpPr/>
          <p:nvPr/>
        </p:nvSpPr>
        <p:spPr>
          <a:xfrm>
            <a:off x="13392299" y="1453989"/>
            <a:ext cx="3181926" cy="1885002"/>
          </a:xfrm>
          <a:custGeom>
            <a:avLst/>
            <a:gdLst/>
            <a:ahLst/>
            <a:cxnLst/>
            <a:rect l="l" t="t" r="r" b="b"/>
            <a:pathLst>
              <a:path w="3181926" h="1885002">
                <a:moveTo>
                  <a:pt x="0" y="0"/>
                </a:moveTo>
                <a:lnTo>
                  <a:pt x="3181925" y="0"/>
                </a:lnTo>
                <a:lnTo>
                  <a:pt x="3181925" y="1885003"/>
                </a:lnTo>
                <a:lnTo>
                  <a:pt x="0" y="188500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2664" r="-2664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C39D4EBAC9494EAFDFCAEAA20D1F1D" ma:contentTypeVersion="18" ma:contentTypeDescription="Create a new document." ma:contentTypeScope="" ma:versionID="30e06cee47b4813a16e805c70f389559">
  <xsd:schema xmlns:xsd="http://www.w3.org/2001/XMLSchema" xmlns:xs="http://www.w3.org/2001/XMLSchema" xmlns:p="http://schemas.microsoft.com/office/2006/metadata/properties" xmlns:ns2="19369a49-6014-4785-bdd3-25782628459d" xmlns:ns3="991cee5c-4913-4e6e-aa24-692ce411d2e5" targetNamespace="http://schemas.microsoft.com/office/2006/metadata/properties" ma:root="true" ma:fieldsID="0679021226a6c047ab16a2c4c0cd6c8d" ns2:_="" ns3:_="">
    <xsd:import namespace="19369a49-6014-4785-bdd3-25782628459d"/>
    <xsd:import namespace="991cee5c-4913-4e6e-aa24-692ce411d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369a49-6014-4785-bdd3-257826284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ca32220-9cba-404e-97ab-2b0be83cef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cee5c-4913-4e6e-aa24-692ce411d2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a08ba6-c092-4ab7-b1e9-af892419f23c}" ma:internalName="TaxCatchAll" ma:showField="CatchAllData" ma:web="991cee5c-4913-4e6e-aa24-692ce411d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386D70-49F4-43C8-97BA-BB08D4FC1059}"/>
</file>

<file path=customXml/itemProps2.xml><?xml version="1.0" encoding="utf-8"?>
<ds:datastoreItem xmlns:ds="http://schemas.openxmlformats.org/officeDocument/2006/customXml" ds:itemID="{BD3A795B-3F66-45AB-86ED-E51F46AF2A0B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264</Words>
  <Application>Microsoft Office PowerPoint</Application>
  <PresentationFormat>Custom</PresentationFormat>
  <Paragraphs>45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Poppins Semi-Bold</vt:lpstr>
      <vt:lpstr>Arial</vt:lpstr>
      <vt:lpstr>Poppins 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Shareholder Agreements - CG PPT presentation</dc:title>
  <dc:creator>Chris Guy</dc:creator>
  <cp:lastModifiedBy>James Moore</cp:lastModifiedBy>
  <cp:revision>7</cp:revision>
  <dcterms:created xsi:type="dcterms:W3CDTF">2006-08-16T00:00:00Z</dcterms:created>
  <dcterms:modified xsi:type="dcterms:W3CDTF">2024-02-28T16:54:31Z</dcterms:modified>
  <dc:identifier>DAF6pKcjBjM</dc:identifier>
</cp:coreProperties>
</file>