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  <p:sldId id="264" r:id="rId6"/>
    <p:sldId id="269" r:id="rId7"/>
    <p:sldId id="272" r:id="rId8"/>
    <p:sldId id="267" r:id="rId9"/>
    <p:sldId id="268" r:id="rId10"/>
    <p:sldId id="266" r:id="rId11"/>
    <p:sldId id="262" r:id="rId12"/>
    <p:sldId id="259" r:id="rId13"/>
    <p:sldId id="260" r:id="rId14"/>
    <p:sldId id="261" r:id="rId15"/>
    <p:sldId id="271" r:id="rId16"/>
    <p:sldId id="273" r:id="rId17"/>
    <p:sldId id="26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803E8-E4E7-4F02-9A59-B99AD852E552}" v="1386" dt="2024-04-15T15:29:39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-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E5F25-4C75-1B5C-5F55-C3E69A47F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93D66-5133-A542-E135-AFF2CC0E66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945D9-B43C-A59E-C73B-4DE4B9372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3B248-395B-45DD-6F31-5FB633E90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AA0C5-F13B-F013-B915-B3763E27E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651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CBCF9-07D8-67FD-B43B-3D5C08ADC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5BF9D7-D229-9F36-837D-B4A983F56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87F95-D052-41F3-ABAF-7873F0E07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D1CC2-B2FB-E546-7131-A4879C29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686D2-9A8F-AD48-B82D-1A78D1C15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587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C2047B-CF8D-FBC5-AF43-A867B264F1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2348E-3F89-870A-E034-22CEBF730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AA506-F820-03DE-A22A-FB7048EAB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2C2FA-8216-117C-F3E6-B61FAC30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22C43-8FA9-0F23-E24C-1040D4A9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125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92C07-6FE2-14EE-AB92-DDA8B622E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731D1-F7A2-08AF-9149-3D2531AC2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CED3B-2F62-C230-8F17-503AE863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15</a:t>
            </a:r>
            <a:r>
              <a:rPr lang="en-GB" baseline="30000" dirty="0"/>
              <a:t>th</a:t>
            </a:r>
            <a:r>
              <a:rPr lang="en-GB" dirty="0"/>
              <a:t> April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AC7AE-29A6-C879-87CF-B72125C12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The Importance of Testing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09FF7-18C8-EE36-82CE-C53ACFEE3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haircouncil.org.uk</a:t>
            </a:r>
          </a:p>
        </p:txBody>
      </p:sp>
      <p:pic>
        <p:nvPicPr>
          <p:cNvPr id="7" name="Picture 2" descr="Hair Council">
            <a:extLst>
              <a:ext uri="{FF2B5EF4-FFF2-40B4-BE49-F238E27FC236}">
                <a16:creationId xmlns:a16="http://schemas.microsoft.com/office/drawing/2014/main" id="{5CA56FF4-97F1-6C96-C539-6F513EB3470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949" y="560349"/>
            <a:ext cx="2270182" cy="78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black background with blue and black text&#10;&#10;Description automatically generated">
            <a:extLst>
              <a:ext uri="{FF2B5EF4-FFF2-40B4-BE49-F238E27FC236}">
                <a16:creationId xmlns:a16="http://schemas.microsoft.com/office/drawing/2014/main" id="{518E0F37-1FA8-A92D-CEBE-4B1E6D07B1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29" y="4753151"/>
            <a:ext cx="2289053" cy="2286005"/>
          </a:xfrm>
          <a:prstGeom prst="rect">
            <a:avLst/>
          </a:prstGeom>
        </p:spPr>
      </p:pic>
      <p:pic>
        <p:nvPicPr>
          <p:cNvPr id="11" name="Picture 10" descr="A black and purple logo&#10;&#10;Description automatically generated">
            <a:extLst>
              <a:ext uri="{FF2B5EF4-FFF2-40B4-BE49-F238E27FC236}">
                <a16:creationId xmlns:a16="http://schemas.microsoft.com/office/drawing/2014/main" id="{F5F3E68E-D5D6-374A-1283-4CDB72BE598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040" y="5519914"/>
            <a:ext cx="1390660" cy="60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28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DA15-0DB0-5A3B-78FC-5FDE782AB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1B1E8-2120-DC94-2471-DA3E51431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91F6A-CA1E-71D9-C9CD-BD4874DF8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72CF0-0154-9EAE-E90A-B08BE538E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E6831-64EB-6E53-F957-4846E605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11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A105-182E-0346-C9E6-AB303BED0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E6773-0603-A5F1-14D2-90C02C684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109249-4915-2C20-D4C8-930E16CCB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90502-C97F-F95A-0CE5-25223A16C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A487A-8983-CE1B-4475-CE484912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71D862-EFD0-3BDA-A9FE-6D2FAB306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4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EC440-4C43-7916-CE21-C681D8458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F67AC-93E9-B49D-0D66-555EB554B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23178-BDEC-2169-9609-99F4731B3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BD3AE2-6B34-B9AF-A838-3DD211486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378D5F-B524-483F-84C9-8C2A2BC3B7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3B38FA-BF3A-16BE-5B2A-BAB63ABF1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559E7D-D09F-D4AA-5F95-7CF26A89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62F682-ACEF-2859-7248-E6C9E67B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50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22386-0FCF-2DB5-0042-F2F8FB701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9330DC-357C-2B32-CD7D-1CDEED860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2CDA64-0853-5850-09D3-5A8F37CE7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05518-B690-2D79-8234-1862E17B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34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F6946F-8CBE-646E-9EE8-7FDBA9E0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7E9895-2D61-2C3F-7F75-2E33F39F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DF94A-12D8-1CC4-C501-363C867F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73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9D404-A79D-41D8-3E7E-7E11B6A2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EB768-5978-D46B-C180-AE37D74DB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79FE01-E367-EDD4-03DD-2EB17F46D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898CB-EFE5-F654-2E10-C24EF63C3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0431E4-A68B-8CAA-933C-A9D382E0F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7FC8F-8078-3BD3-54C3-AEA9F0DAF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87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E784F-89CC-6CED-3238-BB80062BE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C4594-2AAB-51F3-844A-95F14EEFC2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95542C-2A85-F31D-06F3-FEF6E7B0D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F162D-3161-49A2-5A27-F8108A878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50CD1-55C9-23FC-6D87-8681B7BF4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5FCCD-690D-140F-4C35-190F8334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814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21641C-303B-B139-F1D5-A1D354358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EDA1B-0DEF-6EC8-F7E0-3B1A062A7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87FCD-D872-39C0-BC4D-5CBD4B563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808DA-FBBA-480C-A0BB-44A0701DB649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7ECAC-8FB5-5B70-EF4D-545CA2367E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0D7CC-C4E8-819F-108C-D4760A27D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0A69C-1F22-4B3F-8B14-957D7EBFC9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71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olletteosborne@haircouncil.org.uk" TargetMode="External"/><Relationship Id="rId2" Type="http://schemas.openxmlformats.org/officeDocument/2006/relationships/hyperlink" Target="mailto:garethpenn@haircouncil.org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damh@sentiosalons.co.uk" TargetMode="External"/><Relationship Id="rId4" Type="http://schemas.openxmlformats.org/officeDocument/2006/relationships/hyperlink" Target="mailto:nick.plunkett@trichocare.co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B54A7-8BCB-4F3F-10CE-3FE33ED8A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34C9F-63CA-B3D3-EE86-ECB8391AE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sz="4800" dirty="0"/>
          </a:p>
          <a:p>
            <a:pPr marL="0" indent="0">
              <a:buNone/>
            </a:pPr>
            <a:r>
              <a:rPr lang="en-GB" sz="4800" dirty="0"/>
              <a:t>The importance of testing before Colour </a:t>
            </a:r>
          </a:p>
        </p:txBody>
      </p:sp>
    </p:spTree>
    <p:extLst>
      <p:ext uri="{BB962C8B-B14F-4D97-AF65-F5344CB8AC3E}">
        <p14:creationId xmlns:p14="http://schemas.microsoft.com/office/powerpoint/2010/main" val="2375811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CF879-4A65-BAC0-0AA9-E5B6EBDEC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b="0" i="0" u="none" strike="noStrike" baseline="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 Professional Protocols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2AE1C-9AE3-2199-5526-A0E1184D8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Protocols designed for professional use only and conducted by a hair professional: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Hair colour brand protocols are applicable to their own products only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Hair industry, trade organisation and insurers have created protocols for use with any hair colour brand* </a:t>
            </a:r>
          </a:p>
          <a:p>
            <a:pPr marL="0" indent="0" algn="l">
              <a:buNone/>
            </a:pPr>
            <a:r>
              <a:rPr lang="en-GB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*Precise protocols differ and it is the responsibility of the hair professionals to check over with their own insurance provider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9566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20DA0-A868-0265-598C-63AF94B90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0" i="0" u="none" strike="noStrike" baseline="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 Universal allergy screening tests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C4B2D-2CB4-13E0-C3EF-674769C39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557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Tests licenced as medicines for consumers to use at home to screen for the most common hair colour allergen (PPD).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377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91B8B-9A61-C293-253B-99B8B9222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not advised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B85F4-504F-C919-63D7-4836197FA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376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Transferring colourants from the original manufacturer's packaging to post to clients for the purposes of a at home test goes against industry best practice and may invalidate insurance cover. We do not recommend the transfer of colourants in this way. </a:t>
            </a:r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8139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6662-4249-776C-E470-82B4ED9F4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8BD13-8E2C-0ECD-4536-0192288B1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Our amazing sector recognised the scale of the issue and worked  together, to create a harmonised approach that:</a:t>
            </a:r>
          </a:p>
          <a:p>
            <a:r>
              <a:rPr lang="en-GB" dirty="0"/>
              <a:t>Clarifies the baseline best-practice all hair professionals operating in the UK must meet to be supported by trade associations</a:t>
            </a:r>
          </a:p>
          <a:p>
            <a:r>
              <a:rPr lang="en-GB" dirty="0"/>
              <a:t>Sets expectations for consumers on what they should expect when buying a professional colour service </a:t>
            </a:r>
          </a:p>
        </p:txBody>
      </p:sp>
    </p:spTree>
    <p:extLst>
      <p:ext uri="{BB962C8B-B14F-4D97-AF65-F5344CB8AC3E}">
        <p14:creationId xmlns:p14="http://schemas.microsoft.com/office/powerpoint/2010/main" val="3840873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3233B-4F61-A974-ECF9-93EBFBF74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Contact details: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3C6F6-92FD-181F-CD81-A8E04E163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Gareth Penn		</a:t>
            </a:r>
            <a:r>
              <a:rPr lang="en-GB" dirty="0">
                <a:hlinkClick r:id="rId2"/>
              </a:rPr>
              <a:t>garethpenn@haircouncil.org.uk</a:t>
            </a:r>
            <a:r>
              <a:rPr lang="en-GB" dirty="0"/>
              <a:t> </a:t>
            </a:r>
          </a:p>
          <a:p>
            <a:r>
              <a:rPr lang="en-GB" dirty="0"/>
              <a:t>Collette Osborne  	</a:t>
            </a:r>
            <a:r>
              <a:rPr lang="en-GB" dirty="0">
                <a:hlinkClick r:id="rId3"/>
              </a:rPr>
              <a:t>colletteosborne@haircouncil.org.uk</a:t>
            </a:r>
            <a:r>
              <a:rPr lang="en-GB" dirty="0"/>
              <a:t> </a:t>
            </a:r>
          </a:p>
          <a:p>
            <a:r>
              <a:rPr lang="en-GB" dirty="0"/>
              <a:t>Nick Plunkett		</a:t>
            </a:r>
            <a:r>
              <a:rPr lang="en-GB" dirty="0">
                <a:hlinkClick r:id="rId4"/>
              </a:rPr>
              <a:t>nick.plunkett@trichocare.co.uk</a:t>
            </a:r>
            <a:r>
              <a:rPr lang="en-GB" dirty="0"/>
              <a:t> </a:t>
            </a:r>
          </a:p>
          <a:p>
            <a:r>
              <a:rPr lang="en-GB" dirty="0"/>
              <a:t>Adam Haste 		</a:t>
            </a:r>
            <a:r>
              <a:rPr lang="en-GB" dirty="0">
                <a:hlinkClick r:id="rId5"/>
              </a:rPr>
              <a:t>adamh@sentiosalons.co.uk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7436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01ED5-F490-287D-F4AF-01F944EC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CPD Eligible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72F82-EBB4-A09A-C98A-C59CC2A57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Let us have your email in the chat to receive your Continual Professional Development (CPD) certificate. </a:t>
            </a:r>
          </a:p>
        </p:txBody>
      </p:sp>
    </p:spTree>
    <p:extLst>
      <p:ext uri="{BB962C8B-B14F-4D97-AF65-F5344CB8AC3E}">
        <p14:creationId xmlns:p14="http://schemas.microsoft.com/office/powerpoint/2010/main" val="3524245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39A3E-8605-A690-4A0D-35AFEDCB6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 this evening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D9201-8FC7-333F-9236-2A0AABCD3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To inform you of changes to testing guidance, why these were made and how they help.</a:t>
            </a:r>
          </a:p>
          <a:p>
            <a:r>
              <a:rPr lang="en-GB" dirty="0"/>
              <a:t>To identify risks of not following these best practice guidelines.</a:t>
            </a:r>
          </a:p>
          <a:p>
            <a:r>
              <a:rPr lang="en-GB" dirty="0"/>
              <a:t>To discuss and share ways to build a compliant colour business.</a:t>
            </a:r>
          </a:p>
        </p:txBody>
      </p:sp>
    </p:spTree>
    <p:extLst>
      <p:ext uri="{BB962C8B-B14F-4D97-AF65-F5344CB8AC3E}">
        <p14:creationId xmlns:p14="http://schemas.microsoft.com/office/powerpoint/2010/main" val="4283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3B85F-20AA-264E-4174-7D0FCCC44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was change needed?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D7F75-147B-9083-8B4D-705FC8597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6797"/>
            <a:ext cx="10515600" cy="4351338"/>
          </a:xfrm>
        </p:spPr>
        <p:txBody>
          <a:bodyPr/>
          <a:lstStyle/>
          <a:p>
            <a:r>
              <a:rPr lang="en-GB" dirty="0"/>
              <a:t>Low compliance due to confusion over what was and was not okay</a:t>
            </a:r>
          </a:p>
          <a:p>
            <a:r>
              <a:rPr lang="en-GB" dirty="0"/>
              <a:t>Requirement for an evidence-based professional solution </a:t>
            </a:r>
          </a:p>
          <a:p>
            <a:r>
              <a:rPr lang="en-GB" dirty="0"/>
              <a:t>Insurance</a:t>
            </a:r>
          </a:p>
          <a:p>
            <a:r>
              <a:rPr lang="en-GB" dirty="0"/>
              <a:t>Explosion of the posting of pots for home testing </a:t>
            </a:r>
          </a:p>
        </p:txBody>
      </p:sp>
    </p:spTree>
    <p:extLst>
      <p:ext uri="{BB962C8B-B14F-4D97-AF65-F5344CB8AC3E}">
        <p14:creationId xmlns:p14="http://schemas.microsoft.com/office/powerpoint/2010/main" val="145474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3A083-E8A9-321F-F275-68015B63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Risks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02C0F-EF02-23E4-B0B2-10F60568B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Why should we test and what are the risks of not doing so or not doing so correctly? </a:t>
            </a:r>
          </a:p>
          <a:p>
            <a:pPr lvl="1"/>
            <a:r>
              <a:rPr lang="en-GB" dirty="0"/>
              <a:t>Consumer safety </a:t>
            </a:r>
          </a:p>
          <a:p>
            <a:pPr lvl="1"/>
            <a:r>
              <a:rPr lang="en-GB" dirty="0"/>
              <a:t>Insurance risk</a:t>
            </a:r>
          </a:p>
          <a:p>
            <a:pPr lvl="1"/>
            <a:r>
              <a:rPr lang="en-GB" dirty="0"/>
              <a:t>Criminal risk </a:t>
            </a:r>
          </a:p>
          <a:p>
            <a:pPr lvl="1"/>
            <a:r>
              <a:rPr lang="en-GB" dirty="0"/>
              <a:t>Financial / Business risk </a:t>
            </a:r>
          </a:p>
        </p:txBody>
      </p:sp>
    </p:spTree>
    <p:extLst>
      <p:ext uri="{BB962C8B-B14F-4D97-AF65-F5344CB8AC3E}">
        <p14:creationId xmlns:p14="http://schemas.microsoft.com/office/powerpoint/2010/main" val="196732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3672B-663E-59C6-2FC4-0CC970485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Myths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F840D-9B6F-4BFC-BDD6-B42D17F84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Allergy to hair colour is so rare, we don’t need to test.</a:t>
            </a:r>
          </a:p>
          <a:p>
            <a:r>
              <a:rPr lang="en-GB" dirty="0"/>
              <a:t>Very few hairdressers test for colour allergy properly. </a:t>
            </a:r>
          </a:p>
          <a:p>
            <a:r>
              <a:rPr lang="en-GB" dirty="0"/>
              <a:t>We have a written policy and that’s enough, even if we don’t follow it. </a:t>
            </a:r>
          </a:p>
          <a:p>
            <a:r>
              <a:rPr lang="en-GB" dirty="0"/>
              <a:t>Clients don’t value the allergy alert test. </a:t>
            </a:r>
          </a:p>
          <a:p>
            <a:r>
              <a:rPr lang="en-GB" dirty="0"/>
              <a:t>A test is not required if a colour service has been conducted in the last six months.</a:t>
            </a:r>
          </a:p>
          <a:p>
            <a:r>
              <a:rPr lang="en-GB" dirty="0"/>
              <a:t>I’ll post clients a pot of colour to test themselves at home. </a:t>
            </a:r>
          </a:p>
        </p:txBody>
      </p:sp>
    </p:spTree>
    <p:extLst>
      <p:ext uri="{BB962C8B-B14F-4D97-AF65-F5344CB8AC3E}">
        <p14:creationId xmlns:p14="http://schemas.microsoft.com/office/powerpoint/2010/main" val="307585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557659-B26F-BB03-9AE5-05E7FF12CF0C}"/>
              </a:ext>
            </a:extLst>
          </p:cNvPr>
          <p:cNvSpPr/>
          <p:nvPr/>
        </p:nvSpPr>
        <p:spPr>
          <a:xfrm>
            <a:off x="301658" y="4364610"/>
            <a:ext cx="11613821" cy="240383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9F6B2-E5FA-0AAB-2BD8-BFFE08AB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changed?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60B54-FFB6-A771-2FD8-C8574CA3B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Clarity on what is appropriate testing </a:t>
            </a:r>
          </a:p>
          <a:p>
            <a:r>
              <a:rPr lang="en-GB" dirty="0"/>
              <a:t>Cross-sector agreement </a:t>
            </a:r>
          </a:p>
          <a:p>
            <a:r>
              <a:rPr lang="en-GB" dirty="0"/>
              <a:t>Clearer instructions</a:t>
            </a:r>
          </a:p>
          <a:p>
            <a:r>
              <a:rPr lang="en-GB" dirty="0"/>
              <a:t>More choice of testing </a:t>
            </a:r>
          </a:p>
          <a:p>
            <a:r>
              <a:rPr lang="en-GB" dirty="0"/>
              <a:t>Clarity on what’s not acceptable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A logo with stars and text&#10;&#10;Description automatically generated">
            <a:extLst>
              <a:ext uri="{FF2B5EF4-FFF2-40B4-BE49-F238E27FC236}">
                <a16:creationId xmlns:a16="http://schemas.microsoft.com/office/drawing/2014/main" id="{C311A83A-9DDE-9716-D68F-97C1DED48D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r="16913"/>
          <a:stretch/>
        </p:blipFill>
        <p:spPr>
          <a:xfrm>
            <a:off x="2084946" y="4968447"/>
            <a:ext cx="1366887" cy="1415845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CACD26C-F937-A2BA-A933-B33300483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616" y="5026580"/>
            <a:ext cx="1559498" cy="103966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39B8CD-23C5-CEAE-A4AE-80D18341BD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7512" y="5026580"/>
            <a:ext cx="2229562" cy="515046"/>
          </a:xfrm>
          <a:prstGeom prst="rect">
            <a:avLst/>
          </a:prstGeom>
        </p:spPr>
      </p:pic>
      <p:pic>
        <p:nvPicPr>
          <p:cNvPr id="11" name="Picture 10" descr="A logo for a salon&#10;&#10;Description automatically generated">
            <a:extLst>
              <a:ext uri="{FF2B5EF4-FFF2-40B4-BE49-F238E27FC236}">
                <a16:creationId xmlns:a16="http://schemas.microsoft.com/office/drawing/2014/main" id="{0A559A01-4245-CE78-F89C-7872ABC81C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198" y="4935248"/>
            <a:ext cx="1298275" cy="1298275"/>
          </a:xfrm>
          <a:prstGeom prst="rect">
            <a:avLst/>
          </a:prstGeom>
        </p:spPr>
      </p:pic>
      <p:pic>
        <p:nvPicPr>
          <p:cNvPr id="13" name="Picture 12" descr="A pink logo with black background&#10;&#10;Description automatically generated">
            <a:extLst>
              <a:ext uri="{FF2B5EF4-FFF2-40B4-BE49-F238E27FC236}">
                <a16:creationId xmlns:a16="http://schemas.microsoft.com/office/drawing/2014/main" id="{EAF8D2D9-F0F0-07F8-E731-81AAC94D71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23" y="5676370"/>
            <a:ext cx="1559498" cy="779750"/>
          </a:xfrm>
          <a:prstGeom prst="rect">
            <a:avLst/>
          </a:prstGeom>
        </p:spPr>
      </p:pic>
      <p:pic>
        <p:nvPicPr>
          <p:cNvPr id="15" name="Picture 14" descr="A black and yellow logo&#10;&#10;Description automatically generated">
            <a:extLst>
              <a:ext uri="{FF2B5EF4-FFF2-40B4-BE49-F238E27FC236}">
                <a16:creationId xmlns:a16="http://schemas.microsoft.com/office/drawing/2014/main" id="{0F158AC9-B9FA-08C0-2456-AC11C4DC38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38" y="5017721"/>
            <a:ext cx="1285216" cy="1272363"/>
          </a:xfrm>
          <a:prstGeom prst="rect">
            <a:avLst/>
          </a:prstGeom>
        </p:spPr>
      </p:pic>
      <p:pic>
        <p:nvPicPr>
          <p:cNvPr id="17" name="Picture 16" descr="A purple and white logo&#10;&#10;Description automatically generated">
            <a:extLst>
              <a:ext uri="{FF2B5EF4-FFF2-40B4-BE49-F238E27FC236}">
                <a16:creationId xmlns:a16="http://schemas.microsoft.com/office/drawing/2014/main" id="{DB23AF96-8127-AD17-AB26-362843887B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038" y="5026580"/>
            <a:ext cx="1050732" cy="130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4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BCF9E-DDB3-E7F2-71A6-F83A600D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new harmonised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5B20D-4B44-1248-B9A6-C3FE5EBFF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Designed for the specific needs of the hair profession</a:t>
            </a:r>
          </a:p>
          <a:p>
            <a:r>
              <a:rPr lang="en-GB" dirty="0"/>
              <a:t>Widely publicised guidance on how hair professionals are expected to conduct their colour services.</a:t>
            </a:r>
          </a:p>
          <a:p>
            <a:r>
              <a:rPr lang="en-GB" b="0" i="0" u="none" strike="noStrike" baseline="0" dirty="0">
                <a:solidFill>
                  <a:srgbClr val="000000"/>
                </a:solidFill>
              </a:rPr>
              <a:t>Includes choices that maximise client convenience, choice and safety</a:t>
            </a:r>
            <a:r>
              <a:rPr lang="en-GB" dirty="0">
                <a:solidFill>
                  <a:srgbClr val="000000"/>
                </a:solidFill>
              </a:rPr>
              <a:t>.</a:t>
            </a:r>
            <a:endParaRPr lang="en-GB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GB" b="0" i="0" u="none" strike="noStrike" baseline="0" dirty="0">
                <a:solidFill>
                  <a:srgbClr val="000000"/>
                </a:solidFill>
              </a:rPr>
              <a:t>Our UK hair sector and trade organisations recognise three systems for professional allergy alert testing: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439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2D517-2B15-B88A-393B-8055D7786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The Allergy Alert Test (AAT)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56B5D-69F5-AF48-C30E-AEFDCDBDA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91C3BB-6AE3-ED93-EA6E-87AECD0A4D83}"/>
              </a:ext>
            </a:extLst>
          </p:cNvPr>
          <p:cNvSpPr txBox="1"/>
          <p:nvPr/>
        </p:nvSpPr>
        <p:spPr>
          <a:xfrm>
            <a:off x="1429789" y="3107220"/>
            <a:ext cx="95928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AAT instructions are designed by manufacturers and printed on packaging and instructions for use*.</a:t>
            </a:r>
          </a:p>
          <a:p>
            <a:endParaRPr lang="en-GB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973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91cee5c-4913-4e6e-aa24-692ce411d2e5" xsi:nil="true"/>
    <lcf76f155ced4ddcb4097134ff3c332f xmlns="19369a49-6014-4785-bdd3-25782628459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C39D4EBAC9494EAFDFCAEAA20D1F1D" ma:contentTypeVersion="18" ma:contentTypeDescription="Create a new document." ma:contentTypeScope="" ma:versionID="30e06cee47b4813a16e805c70f389559">
  <xsd:schema xmlns:xsd="http://www.w3.org/2001/XMLSchema" xmlns:xs="http://www.w3.org/2001/XMLSchema" xmlns:p="http://schemas.microsoft.com/office/2006/metadata/properties" xmlns:ns2="19369a49-6014-4785-bdd3-25782628459d" xmlns:ns3="991cee5c-4913-4e6e-aa24-692ce411d2e5" targetNamespace="http://schemas.microsoft.com/office/2006/metadata/properties" ma:root="true" ma:fieldsID="0679021226a6c047ab16a2c4c0cd6c8d" ns2:_="" ns3:_="">
    <xsd:import namespace="19369a49-6014-4785-bdd3-25782628459d"/>
    <xsd:import namespace="991cee5c-4913-4e6e-aa24-692ce411d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369a49-6014-4785-bdd3-257826284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ca32220-9cba-404e-97ab-2b0be83cef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cee5c-4913-4e6e-aa24-692ce411d2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da08ba6-c092-4ab7-b1e9-af892419f23c}" ma:internalName="TaxCatchAll" ma:showField="CatchAllData" ma:web="991cee5c-4913-4e6e-aa24-692ce411d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3D1043-95AB-4DBE-9447-D3C3DDBB170D}">
  <ds:schemaRefs>
    <ds:schemaRef ds:uri="http://schemas.microsoft.com/office/2006/metadata/properties"/>
    <ds:schemaRef ds:uri="http://schemas.microsoft.com/office/infopath/2007/PartnerControls"/>
    <ds:schemaRef ds:uri="991cee5c-4913-4e6e-aa24-692ce411d2e5"/>
    <ds:schemaRef ds:uri="19369a49-6014-4785-bdd3-25782628459d"/>
    <ds:schemaRef ds:uri="a3216e68-e235-4d5e-b123-a1c2fa318961"/>
    <ds:schemaRef ds:uri="6424a4df-9e3e-4e50-9edb-c893d0058691"/>
  </ds:schemaRefs>
</ds:datastoreItem>
</file>

<file path=customXml/itemProps2.xml><?xml version="1.0" encoding="utf-8"?>
<ds:datastoreItem xmlns:ds="http://schemas.openxmlformats.org/officeDocument/2006/customXml" ds:itemID="{D992CB22-4AB2-4C04-B50C-CE52C45FA8DE}"/>
</file>

<file path=customXml/itemProps3.xml><?xml version="1.0" encoding="utf-8"?>
<ds:datastoreItem xmlns:ds="http://schemas.openxmlformats.org/officeDocument/2006/customXml" ds:itemID="{4A8070F4-C59F-449E-8CD4-7346BC6419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6040</TotalTime>
  <Words>560</Words>
  <Application>Microsoft Office PowerPoint</Application>
  <PresentationFormat>Widescreen</PresentationFormat>
  <Paragraphs>63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CPD Eligible</vt:lpstr>
      <vt:lpstr>Objectives this evening </vt:lpstr>
      <vt:lpstr>Why was change needed? </vt:lpstr>
      <vt:lpstr>The Risks </vt:lpstr>
      <vt:lpstr>Myths </vt:lpstr>
      <vt:lpstr>What’s changed? </vt:lpstr>
      <vt:lpstr>The new harmonised approach</vt:lpstr>
      <vt:lpstr>1. The Allergy Alert Test (AAT)</vt:lpstr>
      <vt:lpstr>2. Professional Protocols</vt:lpstr>
      <vt:lpstr>3. Universal allergy screening tests</vt:lpstr>
      <vt:lpstr>What’s not advised</vt:lpstr>
      <vt:lpstr>Thank you.</vt:lpstr>
      <vt:lpstr>Contact details: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Penn</dc:creator>
  <cp:lastModifiedBy>Gareth Penn</cp:lastModifiedBy>
  <cp:revision>3</cp:revision>
  <dcterms:created xsi:type="dcterms:W3CDTF">2024-04-09T12:35:51Z</dcterms:created>
  <dcterms:modified xsi:type="dcterms:W3CDTF">2024-04-15T17:31:54Z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0x010100D9C39D4EBAC9494EAFDFCAEAA20D1F1D</vt:lpwstr>
  </property>
</Properties>
</file>